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7"/>
  </p:notesMasterIdLst>
  <p:sldIdLst>
    <p:sldId id="291" r:id="rId2"/>
    <p:sldId id="313" r:id="rId3"/>
    <p:sldId id="297" r:id="rId4"/>
    <p:sldId id="314" r:id="rId5"/>
    <p:sldId id="339" r:id="rId6"/>
    <p:sldId id="332" r:id="rId7"/>
    <p:sldId id="334" r:id="rId8"/>
    <p:sldId id="333" r:id="rId9"/>
    <p:sldId id="315" r:id="rId10"/>
    <p:sldId id="336" r:id="rId11"/>
    <p:sldId id="312" r:id="rId12"/>
    <p:sldId id="295" r:id="rId13"/>
    <p:sldId id="337" r:id="rId14"/>
    <p:sldId id="306" r:id="rId15"/>
    <p:sldId id="310" r:id="rId16"/>
    <p:sldId id="316" r:id="rId17"/>
    <p:sldId id="319" r:id="rId18"/>
    <p:sldId id="317" r:id="rId19"/>
    <p:sldId id="328" r:id="rId20"/>
    <p:sldId id="318" r:id="rId21"/>
    <p:sldId id="320" r:id="rId22"/>
    <p:sldId id="327" r:id="rId23"/>
    <p:sldId id="304" r:id="rId24"/>
    <p:sldId id="322" r:id="rId25"/>
    <p:sldId id="321" r:id="rId26"/>
    <p:sldId id="329" r:id="rId27"/>
    <p:sldId id="323" r:id="rId28"/>
    <p:sldId id="324" r:id="rId29"/>
    <p:sldId id="325" r:id="rId30"/>
    <p:sldId id="285" r:id="rId31"/>
    <p:sldId id="286" r:id="rId32"/>
    <p:sldId id="287" r:id="rId33"/>
    <p:sldId id="330" r:id="rId34"/>
    <p:sldId id="331" r:id="rId35"/>
    <p:sldId id="33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Crockett" initials="LC" lastIdx="8" clrIdx="0"/>
  <p:cmAuthor id="1" name="patf" initials="p"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3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4890" autoAdjust="0"/>
    <p:restoredTop sz="94660"/>
  </p:normalViewPr>
  <p:slideViewPr>
    <p:cSldViewPr>
      <p:cViewPr>
        <p:scale>
          <a:sx n="68" d="100"/>
          <a:sy n="68" d="100"/>
        </p:scale>
        <p:origin x="-121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9DB67-80B7-4115-ACC4-87D23B5653C7}" type="doc">
      <dgm:prSet loTypeId="urn:microsoft.com/office/officeart/2005/8/layout/arrow2" loCatId="process" qsTypeId="urn:microsoft.com/office/officeart/2005/8/quickstyle/3d1" qsCatId="3D" csTypeId="urn:microsoft.com/office/officeart/2005/8/colors/accent1_2" csCatId="accent1" phldr="1"/>
      <dgm:spPr/>
    </dgm:pt>
    <dgm:pt modelId="{EA17997B-6726-4972-8A46-616C94F4C340}">
      <dgm:prSet phldrT="[Text]" custT="1"/>
      <dgm:spPr/>
      <dgm:t>
        <a:bodyPr/>
        <a:lstStyle/>
        <a:p>
          <a:r>
            <a:rPr lang="en-CA" sz="1600" b="1" dirty="0">
              <a:latin typeface="Times New Roman" panose="02020603050405020304" pitchFamily="18" charset="0"/>
              <a:cs typeface="Times New Roman" panose="02020603050405020304" pitchFamily="18" charset="0"/>
            </a:rPr>
            <a:t>Connect</a:t>
          </a:r>
        </a:p>
        <a:p>
          <a:r>
            <a:rPr lang="en-CA" sz="1600" dirty="0" smtClean="0">
              <a:latin typeface="Times New Roman" panose="02020603050405020304" pitchFamily="18" charset="0"/>
              <a:cs typeface="Times New Roman" panose="02020603050405020304" pitchFamily="18" charset="0"/>
            </a:rPr>
            <a:t>Welcoming</a:t>
          </a:r>
        </a:p>
        <a:p>
          <a:r>
            <a:rPr lang="en-CA" sz="1600" dirty="0" smtClean="0">
              <a:latin typeface="Times New Roman" panose="02020603050405020304" pitchFamily="18" charset="0"/>
              <a:cs typeface="Times New Roman" panose="02020603050405020304" pitchFamily="18" charset="0"/>
            </a:rPr>
            <a:t>Release the story</a:t>
          </a:r>
          <a:endParaRPr lang="en-CA" sz="1600" dirty="0" smtClean="0">
            <a:latin typeface="Times New Roman" panose="02020603050405020304" pitchFamily="18" charset="0"/>
            <a:cs typeface="Times New Roman" panose="02020603050405020304" pitchFamily="18" charset="0"/>
          </a:endParaRPr>
        </a:p>
        <a:p>
          <a:r>
            <a:rPr lang="en-CA" sz="1600" dirty="0" smtClean="0">
              <a:latin typeface="Times New Roman" panose="02020603050405020304" pitchFamily="18" charset="0"/>
              <a:cs typeface="Times New Roman" panose="02020603050405020304" pitchFamily="18" charset="0"/>
            </a:rPr>
            <a:t>Empathy</a:t>
          </a:r>
        </a:p>
        <a:p>
          <a:r>
            <a:rPr lang="en-CA" sz="1600" dirty="0" smtClean="0">
              <a:latin typeface="Times New Roman" panose="02020603050405020304" pitchFamily="18" charset="0"/>
              <a:cs typeface="Times New Roman" panose="02020603050405020304" pitchFamily="18" charset="0"/>
            </a:rPr>
            <a:t>Trust Building</a:t>
          </a:r>
        </a:p>
        <a:p>
          <a:r>
            <a:rPr lang="en-CA" sz="1600" dirty="0" smtClean="0">
              <a:latin typeface="Times New Roman" panose="02020603050405020304" pitchFamily="18" charset="0"/>
              <a:cs typeface="Times New Roman" panose="02020603050405020304" pitchFamily="18" charset="0"/>
            </a:rPr>
            <a:t>Assessment</a:t>
          </a:r>
        </a:p>
        <a:p>
          <a:r>
            <a:rPr lang="en-CA" sz="1600" dirty="0" smtClean="0">
              <a:latin typeface="Times New Roman" panose="02020603050405020304" pitchFamily="18" charset="0"/>
              <a:cs typeface="Times New Roman" panose="02020603050405020304" pitchFamily="18" charset="0"/>
            </a:rPr>
            <a:t>Education</a:t>
          </a:r>
          <a:endParaRPr lang="en-CA" sz="1600" dirty="0">
            <a:latin typeface="Times New Roman" panose="02020603050405020304" pitchFamily="18" charset="0"/>
            <a:cs typeface="Times New Roman" panose="02020603050405020304" pitchFamily="18" charset="0"/>
          </a:endParaRPr>
        </a:p>
      </dgm:t>
    </dgm:pt>
    <dgm:pt modelId="{B5B27280-1BEF-431D-8F84-F156C24A346C}" type="parTrans" cxnId="{1CB81C59-4201-4362-BF12-4F5B9B35E79C}">
      <dgm:prSet/>
      <dgm:spPr/>
      <dgm:t>
        <a:bodyPr/>
        <a:lstStyle/>
        <a:p>
          <a:endParaRPr lang="en-CA"/>
        </a:p>
      </dgm:t>
    </dgm:pt>
    <dgm:pt modelId="{C44B3F6A-0E2C-4DA7-8333-EB3324863CB3}" type="sibTrans" cxnId="{1CB81C59-4201-4362-BF12-4F5B9B35E79C}">
      <dgm:prSet/>
      <dgm:spPr/>
      <dgm:t>
        <a:bodyPr/>
        <a:lstStyle/>
        <a:p>
          <a:endParaRPr lang="en-CA"/>
        </a:p>
      </dgm:t>
    </dgm:pt>
    <dgm:pt modelId="{AB95D211-B20C-4BCC-BF39-468BF006E925}">
      <dgm:prSet phldrT="[Text]" custT="1"/>
      <dgm:spPr/>
      <dgm:t>
        <a:bodyPr/>
        <a:lstStyle/>
        <a:p>
          <a:r>
            <a:rPr lang="en-CA" sz="1600" b="1" dirty="0">
              <a:latin typeface="Times New Roman" panose="02020603050405020304" pitchFamily="18" charset="0"/>
              <a:cs typeface="Times New Roman" panose="02020603050405020304" pitchFamily="18" charset="0"/>
            </a:rPr>
            <a:t>Growth</a:t>
          </a:r>
        </a:p>
        <a:p>
          <a:r>
            <a:rPr lang="en-CA" sz="1600" dirty="0" smtClean="0">
              <a:latin typeface="Times New Roman" panose="02020603050405020304" pitchFamily="18" charset="0"/>
              <a:cs typeface="Times New Roman" panose="02020603050405020304" pitchFamily="18" charset="0"/>
            </a:rPr>
            <a:t>Post Traumatic Growth</a:t>
          </a:r>
        </a:p>
        <a:p>
          <a:r>
            <a:rPr lang="en-CA" sz="1600" dirty="0" smtClean="0">
              <a:latin typeface="Times New Roman" panose="02020603050405020304" pitchFamily="18" charset="0"/>
              <a:cs typeface="Times New Roman" panose="02020603050405020304" pitchFamily="18" charset="0"/>
            </a:rPr>
            <a:t>Exploring </a:t>
          </a:r>
          <a:r>
            <a:rPr lang="en-CA" sz="1600" dirty="0">
              <a:latin typeface="Times New Roman" panose="02020603050405020304" pitchFamily="18" charset="0"/>
              <a:cs typeface="Times New Roman" panose="02020603050405020304" pitchFamily="18" charset="0"/>
            </a:rPr>
            <a:t>the new self</a:t>
          </a:r>
        </a:p>
        <a:p>
          <a:r>
            <a:rPr lang="en-CA" sz="1600" dirty="0">
              <a:latin typeface="Times New Roman" panose="02020603050405020304" pitchFamily="18" charset="0"/>
              <a:cs typeface="Times New Roman" panose="02020603050405020304" pitchFamily="18" charset="0"/>
            </a:rPr>
            <a:t>Insight to learning</a:t>
          </a:r>
        </a:p>
        <a:p>
          <a:r>
            <a:rPr lang="en-CA" sz="1600" dirty="0">
              <a:latin typeface="Times New Roman" panose="02020603050405020304" pitchFamily="18" charset="0"/>
              <a:cs typeface="Times New Roman" panose="02020603050405020304" pitchFamily="18" charset="0"/>
            </a:rPr>
            <a:t>Definition of self as resilient</a:t>
          </a:r>
        </a:p>
        <a:p>
          <a:r>
            <a:rPr lang="en-CA" sz="1600" dirty="0">
              <a:latin typeface="Times New Roman" panose="02020603050405020304" pitchFamily="18" charset="0"/>
              <a:cs typeface="Times New Roman" panose="02020603050405020304" pitchFamily="18" charset="0"/>
            </a:rPr>
            <a:t>Regaining </a:t>
          </a:r>
          <a:r>
            <a:rPr lang="en-CA" sz="1600" dirty="0" smtClean="0">
              <a:latin typeface="Times New Roman" panose="02020603050405020304" pitchFamily="18" charset="0"/>
              <a:cs typeface="Times New Roman" panose="02020603050405020304" pitchFamily="18" charset="0"/>
            </a:rPr>
            <a:t>trust in others</a:t>
          </a:r>
          <a:endParaRPr lang="en-CA" sz="1600" dirty="0">
            <a:latin typeface="Times New Roman" panose="02020603050405020304" pitchFamily="18" charset="0"/>
            <a:cs typeface="Times New Roman" panose="02020603050405020304" pitchFamily="18" charset="0"/>
          </a:endParaRPr>
        </a:p>
      </dgm:t>
    </dgm:pt>
    <dgm:pt modelId="{BCBFAE2F-0B74-45EF-87AA-48F14992A746}" type="parTrans" cxnId="{95F7B5BD-AF65-4E7F-9B5D-5C5DECF5FA2E}">
      <dgm:prSet/>
      <dgm:spPr/>
      <dgm:t>
        <a:bodyPr/>
        <a:lstStyle/>
        <a:p>
          <a:endParaRPr lang="en-CA"/>
        </a:p>
      </dgm:t>
    </dgm:pt>
    <dgm:pt modelId="{079094D0-F160-49B8-9C8A-D811852A477E}" type="sibTrans" cxnId="{95F7B5BD-AF65-4E7F-9B5D-5C5DECF5FA2E}">
      <dgm:prSet/>
      <dgm:spPr/>
      <dgm:t>
        <a:bodyPr/>
        <a:lstStyle/>
        <a:p>
          <a:endParaRPr lang="en-CA"/>
        </a:p>
      </dgm:t>
    </dgm:pt>
    <dgm:pt modelId="{DFEC671D-988F-45B9-A3FF-215A7ACCA084}">
      <dgm:prSet phldrT="[Text]" custT="1"/>
      <dgm:spPr/>
      <dgm:t>
        <a:bodyPr/>
        <a:lstStyle/>
        <a:p>
          <a:r>
            <a:rPr lang="en-CA" sz="1600" b="1" dirty="0">
              <a:latin typeface="Times New Roman" panose="02020603050405020304" pitchFamily="18" charset="0"/>
              <a:cs typeface="Times New Roman" panose="02020603050405020304" pitchFamily="18" charset="0"/>
            </a:rPr>
            <a:t>Maintenance</a:t>
          </a:r>
        </a:p>
        <a:p>
          <a:r>
            <a:rPr lang="en-CA" sz="1600" dirty="0">
              <a:latin typeface="Times New Roman" panose="02020603050405020304" pitchFamily="18" charset="0"/>
              <a:cs typeface="Times New Roman" panose="02020603050405020304" pitchFamily="18" charset="0"/>
            </a:rPr>
            <a:t>Check-ups and </a:t>
          </a:r>
        </a:p>
        <a:p>
          <a:r>
            <a:rPr lang="en-CA" sz="1600" dirty="0">
              <a:latin typeface="Times New Roman" panose="02020603050405020304" pitchFamily="18" charset="0"/>
              <a:cs typeface="Times New Roman" panose="02020603050405020304" pitchFamily="18" charset="0"/>
            </a:rPr>
            <a:t>Tune-ups</a:t>
          </a:r>
        </a:p>
        <a:p>
          <a:r>
            <a:rPr lang="en-CA" sz="1600" dirty="0">
              <a:latin typeface="Times New Roman" panose="02020603050405020304" pitchFamily="18" charset="0"/>
              <a:cs typeface="Times New Roman" panose="02020603050405020304" pitchFamily="18" charset="0"/>
            </a:rPr>
            <a:t>Support in times of change and stress</a:t>
          </a:r>
        </a:p>
      </dgm:t>
    </dgm:pt>
    <dgm:pt modelId="{EC7E7BF6-30A9-48C1-AB95-56785D28211C}" type="parTrans" cxnId="{B567915B-3E3A-43BD-8B1A-DC472E06CD89}">
      <dgm:prSet/>
      <dgm:spPr/>
      <dgm:t>
        <a:bodyPr/>
        <a:lstStyle/>
        <a:p>
          <a:endParaRPr lang="en-CA"/>
        </a:p>
      </dgm:t>
    </dgm:pt>
    <dgm:pt modelId="{7641D6C4-D3F1-4CDE-A0CE-D1FC3479651C}" type="sibTrans" cxnId="{B567915B-3E3A-43BD-8B1A-DC472E06CD89}">
      <dgm:prSet/>
      <dgm:spPr/>
      <dgm:t>
        <a:bodyPr/>
        <a:lstStyle/>
        <a:p>
          <a:endParaRPr lang="en-CA"/>
        </a:p>
      </dgm:t>
    </dgm:pt>
    <dgm:pt modelId="{5F82FB94-C547-4418-8758-B91740BC3DD9}">
      <dgm:prSet phldrT="[Text]" custT="1"/>
      <dgm:spPr/>
      <dgm:t>
        <a:bodyPr/>
        <a:lstStyle/>
        <a:p>
          <a:r>
            <a:rPr lang="en-CA" sz="1600" b="1" dirty="0">
              <a:latin typeface="Times New Roman" panose="02020603050405020304" pitchFamily="18" charset="0"/>
              <a:cs typeface="Times New Roman" panose="02020603050405020304" pitchFamily="18" charset="0"/>
            </a:rPr>
            <a:t>Stabilize</a:t>
          </a:r>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Re engage parasympathetic nervous system</a:t>
          </a:r>
        </a:p>
        <a:p>
          <a:r>
            <a:rPr lang="en-CA" sz="1600" dirty="0" smtClean="0">
              <a:latin typeface="Times New Roman" panose="02020603050405020304" pitchFamily="18" charset="0"/>
              <a:cs typeface="Times New Roman" panose="02020603050405020304" pitchFamily="18" charset="0"/>
            </a:rPr>
            <a:t>Meditation</a:t>
          </a:r>
        </a:p>
        <a:p>
          <a:r>
            <a:rPr lang="en-CA" sz="1600" dirty="0" smtClean="0">
              <a:latin typeface="Times New Roman" panose="02020603050405020304" pitchFamily="18" charset="0"/>
              <a:cs typeface="Times New Roman" panose="02020603050405020304" pitchFamily="18" charset="0"/>
            </a:rPr>
            <a:t>Breathing</a:t>
          </a:r>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Art </a:t>
          </a:r>
        </a:p>
        <a:p>
          <a:r>
            <a:rPr lang="en-CA" sz="1600" dirty="0" smtClean="0">
              <a:latin typeface="Times New Roman" panose="02020603050405020304" pitchFamily="18" charset="0"/>
              <a:cs typeface="Times New Roman" panose="02020603050405020304" pitchFamily="18" charset="0"/>
            </a:rPr>
            <a:t>Hypnosis </a:t>
          </a:r>
        </a:p>
        <a:p>
          <a:endParaRPr lang="en-CA" sz="1400" dirty="0">
            <a:latin typeface="Times New Roman" panose="02020603050405020304" pitchFamily="18" charset="0"/>
            <a:cs typeface="Times New Roman" panose="02020603050405020304" pitchFamily="18" charset="0"/>
          </a:endParaRPr>
        </a:p>
      </dgm:t>
    </dgm:pt>
    <dgm:pt modelId="{7580DB8D-360A-45F8-B548-8856C17E75E8}" type="parTrans" cxnId="{84C24D51-BCD0-4815-B254-213150429339}">
      <dgm:prSet/>
      <dgm:spPr/>
      <dgm:t>
        <a:bodyPr/>
        <a:lstStyle/>
        <a:p>
          <a:endParaRPr lang="en-CA"/>
        </a:p>
      </dgm:t>
    </dgm:pt>
    <dgm:pt modelId="{9EF3D3A3-B60D-4B9B-9D0E-45C25405B19C}" type="sibTrans" cxnId="{84C24D51-BCD0-4815-B254-213150429339}">
      <dgm:prSet/>
      <dgm:spPr/>
      <dgm:t>
        <a:bodyPr/>
        <a:lstStyle/>
        <a:p>
          <a:endParaRPr lang="en-CA"/>
        </a:p>
      </dgm:t>
    </dgm:pt>
    <dgm:pt modelId="{255131DB-5B23-4507-8527-C2A8A85C7D6B}">
      <dgm:prSet phldrT="[Text]" custT="1"/>
      <dgm:spPr/>
      <dgm:t>
        <a:bodyPr/>
        <a:lstStyle/>
        <a:p>
          <a:r>
            <a:rPr lang="en-CA" sz="1600" b="1" dirty="0">
              <a:latin typeface="Times New Roman" panose="02020603050405020304" pitchFamily="18" charset="0"/>
              <a:cs typeface="Times New Roman" panose="02020603050405020304" pitchFamily="18" charset="0"/>
            </a:rPr>
            <a:t>Repair</a:t>
          </a:r>
        </a:p>
        <a:p>
          <a:r>
            <a:rPr lang="en-CA" sz="1600" dirty="0" smtClean="0">
              <a:latin typeface="Times New Roman" panose="02020603050405020304" pitchFamily="18" charset="0"/>
              <a:cs typeface="Times New Roman" panose="02020603050405020304" pitchFamily="18" charset="0"/>
            </a:rPr>
            <a:t>Narrative therapy</a:t>
          </a:r>
        </a:p>
        <a:p>
          <a:r>
            <a:rPr lang="en-CA" sz="1600" dirty="0" smtClean="0">
              <a:latin typeface="Times New Roman" panose="02020603050405020304" pitchFamily="18" charset="0"/>
              <a:cs typeface="Times New Roman" panose="02020603050405020304" pitchFamily="18" charset="0"/>
            </a:rPr>
            <a:t>Acceptance </a:t>
          </a:r>
          <a:r>
            <a:rPr lang="en-CA" sz="1600" dirty="0">
              <a:latin typeface="Times New Roman" panose="02020603050405020304" pitchFamily="18" charset="0"/>
              <a:cs typeface="Times New Roman" panose="02020603050405020304" pitchFamily="18" charset="0"/>
            </a:rPr>
            <a:t>and Commitment Therapy</a:t>
          </a:r>
        </a:p>
        <a:p>
          <a:r>
            <a:rPr lang="en-CA" sz="1600" dirty="0">
              <a:latin typeface="Times New Roman" panose="02020603050405020304" pitchFamily="18" charset="0"/>
              <a:cs typeface="Times New Roman" panose="02020603050405020304" pitchFamily="18" charset="0"/>
            </a:rPr>
            <a:t>Wisdom Therapy</a:t>
          </a:r>
        </a:p>
        <a:p>
          <a:r>
            <a:rPr lang="en-CA" sz="1600" dirty="0">
              <a:latin typeface="Times New Roman" panose="02020603050405020304" pitchFamily="18" charset="0"/>
              <a:cs typeface="Times New Roman" panose="02020603050405020304" pitchFamily="18" charset="0"/>
            </a:rPr>
            <a:t>Rumination Focused CBT</a:t>
          </a:r>
        </a:p>
        <a:p>
          <a:r>
            <a:rPr lang="en-CA" sz="1600" dirty="0">
              <a:latin typeface="Times New Roman" panose="02020603050405020304" pitchFamily="18" charset="0"/>
              <a:cs typeface="Times New Roman" panose="02020603050405020304" pitchFamily="18" charset="0"/>
            </a:rPr>
            <a:t>CBT</a:t>
          </a:r>
        </a:p>
        <a:p>
          <a:endParaRPr lang="en-CA" sz="1400" dirty="0">
            <a:latin typeface="Times New Roman" panose="02020603050405020304" pitchFamily="18" charset="0"/>
            <a:cs typeface="Times New Roman" panose="02020603050405020304" pitchFamily="18" charset="0"/>
          </a:endParaRPr>
        </a:p>
        <a:p>
          <a:endParaRPr lang="en-CA" sz="1400" dirty="0">
            <a:latin typeface="Times New Roman" panose="02020603050405020304" pitchFamily="18" charset="0"/>
            <a:cs typeface="Times New Roman" panose="02020603050405020304" pitchFamily="18" charset="0"/>
          </a:endParaRPr>
        </a:p>
      </dgm:t>
    </dgm:pt>
    <dgm:pt modelId="{3D70C63A-E814-46F6-AF7D-589614F1CF73}" type="parTrans" cxnId="{346216A5-2850-4074-A56F-90101B2A9187}">
      <dgm:prSet/>
      <dgm:spPr/>
      <dgm:t>
        <a:bodyPr/>
        <a:lstStyle/>
        <a:p>
          <a:endParaRPr lang="en-CA"/>
        </a:p>
      </dgm:t>
    </dgm:pt>
    <dgm:pt modelId="{4CE98E9D-433B-4782-A08F-1B08973B2B0B}" type="sibTrans" cxnId="{346216A5-2850-4074-A56F-90101B2A9187}">
      <dgm:prSet/>
      <dgm:spPr/>
      <dgm:t>
        <a:bodyPr/>
        <a:lstStyle/>
        <a:p>
          <a:endParaRPr lang="en-CA"/>
        </a:p>
      </dgm:t>
    </dgm:pt>
    <dgm:pt modelId="{D6AFD0A2-43FA-440A-95CF-76D1D760CD53}" type="pres">
      <dgm:prSet presAssocID="{EDE9DB67-80B7-4115-ACC4-87D23B5653C7}" presName="arrowDiagram" presStyleCnt="0">
        <dgm:presLayoutVars>
          <dgm:chMax val="5"/>
          <dgm:dir/>
          <dgm:resizeHandles val="exact"/>
        </dgm:presLayoutVars>
      </dgm:prSet>
      <dgm:spPr/>
    </dgm:pt>
    <dgm:pt modelId="{730DC350-54B9-4FD8-97C2-3EDAB999F4BE}" type="pres">
      <dgm:prSet presAssocID="{EDE9DB67-80B7-4115-ACC4-87D23B5653C7}" presName="arrow" presStyleLbl="bgShp" presStyleIdx="0" presStyleCnt="1" custLinFactNeighborY="-14538"/>
      <dgm:spPr/>
    </dgm:pt>
    <dgm:pt modelId="{A397C2A2-466E-4F57-A80B-BE918A2515D7}" type="pres">
      <dgm:prSet presAssocID="{EDE9DB67-80B7-4115-ACC4-87D23B5653C7}" presName="arrowDiagram5" presStyleCnt="0"/>
      <dgm:spPr/>
    </dgm:pt>
    <dgm:pt modelId="{57C11B4F-3489-49D6-9B6B-139F87D0FE02}" type="pres">
      <dgm:prSet presAssocID="{EA17997B-6726-4972-8A46-616C94F4C340}" presName="bullet5a" presStyleLbl="node1" presStyleIdx="0" presStyleCnt="5" custLinFactY="-100000" custLinFactNeighborX="-62897" custLinFactNeighborY="-196593"/>
      <dgm:spPr/>
    </dgm:pt>
    <dgm:pt modelId="{89D311C9-EA02-47D6-A968-B601B41F8621}" type="pres">
      <dgm:prSet presAssocID="{EA17997B-6726-4972-8A46-616C94F4C340}" presName="textBox5a" presStyleLbl="revTx" presStyleIdx="0" presStyleCnt="5" custScaleX="112829" custLinFactY="-4435" custLinFactNeighborX="-578" custLinFactNeighborY="-100000">
        <dgm:presLayoutVars>
          <dgm:bulletEnabled val="1"/>
        </dgm:presLayoutVars>
      </dgm:prSet>
      <dgm:spPr/>
      <dgm:t>
        <a:bodyPr/>
        <a:lstStyle/>
        <a:p>
          <a:endParaRPr lang="en-CA"/>
        </a:p>
      </dgm:t>
    </dgm:pt>
    <dgm:pt modelId="{1BFDB253-AA37-4E07-ACA4-54973DB6B027}" type="pres">
      <dgm:prSet presAssocID="{5F82FB94-C547-4418-8758-B91740BC3DD9}" presName="bullet5b" presStyleLbl="node1" presStyleIdx="1" presStyleCnt="5" custLinFactY="-100000" custLinFactNeighborX="57493" custLinFactNeighborY="-154024"/>
      <dgm:spPr/>
    </dgm:pt>
    <dgm:pt modelId="{54393C69-8236-4DD8-ACF3-2B02A55C8ADD}" type="pres">
      <dgm:prSet presAssocID="{5F82FB94-C547-4418-8758-B91740BC3DD9}" presName="textBox5b" presStyleLbl="revTx" presStyleIdx="1" presStyleCnt="5" custScaleY="77967" custLinFactNeighborX="19777" custLinFactNeighborY="-36766">
        <dgm:presLayoutVars>
          <dgm:bulletEnabled val="1"/>
        </dgm:presLayoutVars>
      </dgm:prSet>
      <dgm:spPr/>
      <dgm:t>
        <a:bodyPr/>
        <a:lstStyle/>
        <a:p>
          <a:endParaRPr lang="en-CA"/>
        </a:p>
      </dgm:t>
    </dgm:pt>
    <dgm:pt modelId="{3AC13EF2-5605-41B6-B1EB-DF0DA1CAEB67}" type="pres">
      <dgm:prSet presAssocID="{255131DB-5B23-4507-8527-C2A8A85C7D6B}" presName="bullet5c" presStyleLbl="node1" presStyleIdx="2" presStyleCnt="5" custLinFactY="-100000" custLinFactNeighborX="77434" custLinFactNeighborY="-101904"/>
      <dgm:spPr/>
    </dgm:pt>
    <dgm:pt modelId="{32BB8870-33F7-4A41-A7E9-91253D853C7F}" type="pres">
      <dgm:prSet presAssocID="{255131DB-5B23-4507-8527-C2A8A85C7D6B}" presName="textBox5c" presStyleLbl="revTx" presStyleIdx="2" presStyleCnt="5" custScaleY="66139" custLinFactNeighborX="11177" custLinFactNeighborY="-27430">
        <dgm:presLayoutVars>
          <dgm:bulletEnabled val="1"/>
        </dgm:presLayoutVars>
      </dgm:prSet>
      <dgm:spPr/>
      <dgm:t>
        <a:bodyPr/>
        <a:lstStyle/>
        <a:p>
          <a:endParaRPr lang="en-CA"/>
        </a:p>
      </dgm:t>
    </dgm:pt>
    <dgm:pt modelId="{B355F8E0-AF76-4C1A-9221-2ADA3322E9D3}" type="pres">
      <dgm:prSet presAssocID="{AB95D211-B20C-4BCC-BF39-468BF006E925}" presName="bullet5d" presStyleLbl="node1" presStyleIdx="3" presStyleCnt="5" custLinFactY="-44582" custLinFactNeighborX="71686" custLinFactNeighborY="-100000"/>
      <dgm:spPr/>
    </dgm:pt>
    <dgm:pt modelId="{4FB87737-B343-42DB-AF12-3DA5F3C4315F}" type="pres">
      <dgm:prSet presAssocID="{AB95D211-B20C-4BCC-BF39-468BF006E925}" presName="textBox5d" presStyleLbl="revTx" presStyleIdx="3" presStyleCnt="5" custScaleY="25529" custLinFactNeighborX="2521" custLinFactNeighborY="-37950">
        <dgm:presLayoutVars>
          <dgm:bulletEnabled val="1"/>
        </dgm:presLayoutVars>
      </dgm:prSet>
      <dgm:spPr/>
      <dgm:t>
        <a:bodyPr/>
        <a:lstStyle/>
        <a:p>
          <a:endParaRPr lang="en-CA"/>
        </a:p>
      </dgm:t>
    </dgm:pt>
    <dgm:pt modelId="{D362C5FB-1D34-42D4-A977-AA82F743530A}" type="pres">
      <dgm:prSet presAssocID="{DFEC671D-988F-45B9-A3FF-215A7ACCA084}" presName="bullet5e" presStyleLbl="node1" presStyleIdx="4" presStyleCnt="5" custLinFactNeighborX="26598" custLinFactNeighborY="-93043"/>
      <dgm:spPr/>
    </dgm:pt>
    <dgm:pt modelId="{B83A2B55-CE15-4952-A3FB-E5D87C824D20}" type="pres">
      <dgm:prSet presAssocID="{DFEC671D-988F-45B9-A3FF-215A7ACCA084}" presName="textBox5e" presStyleLbl="revTx" presStyleIdx="4" presStyleCnt="5" custScaleY="39407" custLinFactNeighborY="-29287">
        <dgm:presLayoutVars>
          <dgm:bulletEnabled val="1"/>
        </dgm:presLayoutVars>
      </dgm:prSet>
      <dgm:spPr/>
      <dgm:t>
        <a:bodyPr/>
        <a:lstStyle/>
        <a:p>
          <a:endParaRPr lang="en-CA"/>
        </a:p>
      </dgm:t>
    </dgm:pt>
  </dgm:ptLst>
  <dgm:cxnLst>
    <dgm:cxn modelId="{A37A3E01-5F86-4242-BA16-B5AF383E63B8}" type="presOf" srcId="{255131DB-5B23-4507-8527-C2A8A85C7D6B}" destId="{32BB8870-33F7-4A41-A7E9-91253D853C7F}" srcOrd="0" destOrd="0" presId="urn:microsoft.com/office/officeart/2005/8/layout/arrow2"/>
    <dgm:cxn modelId="{B3168821-AF7E-4057-8F68-5B42F3B3EECF}" type="presOf" srcId="{EA17997B-6726-4972-8A46-616C94F4C340}" destId="{89D311C9-EA02-47D6-A968-B601B41F8621}" srcOrd="0" destOrd="0" presId="urn:microsoft.com/office/officeart/2005/8/layout/arrow2"/>
    <dgm:cxn modelId="{AFAB7893-41F2-49D3-A35B-D7540A0CA129}" type="presOf" srcId="{5F82FB94-C547-4418-8758-B91740BC3DD9}" destId="{54393C69-8236-4DD8-ACF3-2B02A55C8ADD}" srcOrd="0" destOrd="0" presId="urn:microsoft.com/office/officeart/2005/8/layout/arrow2"/>
    <dgm:cxn modelId="{95F7B5BD-AF65-4E7F-9B5D-5C5DECF5FA2E}" srcId="{EDE9DB67-80B7-4115-ACC4-87D23B5653C7}" destId="{AB95D211-B20C-4BCC-BF39-468BF006E925}" srcOrd="3" destOrd="0" parTransId="{BCBFAE2F-0B74-45EF-87AA-48F14992A746}" sibTransId="{079094D0-F160-49B8-9C8A-D811852A477E}"/>
    <dgm:cxn modelId="{346216A5-2850-4074-A56F-90101B2A9187}" srcId="{EDE9DB67-80B7-4115-ACC4-87D23B5653C7}" destId="{255131DB-5B23-4507-8527-C2A8A85C7D6B}" srcOrd="2" destOrd="0" parTransId="{3D70C63A-E814-46F6-AF7D-589614F1CF73}" sibTransId="{4CE98E9D-433B-4782-A08F-1B08973B2B0B}"/>
    <dgm:cxn modelId="{B567915B-3E3A-43BD-8B1A-DC472E06CD89}" srcId="{EDE9DB67-80B7-4115-ACC4-87D23B5653C7}" destId="{DFEC671D-988F-45B9-A3FF-215A7ACCA084}" srcOrd="4" destOrd="0" parTransId="{EC7E7BF6-30A9-48C1-AB95-56785D28211C}" sibTransId="{7641D6C4-D3F1-4CDE-A0CE-D1FC3479651C}"/>
    <dgm:cxn modelId="{8FE77121-4B0E-419B-B618-E00330F45C9D}" type="presOf" srcId="{AB95D211-B20C-4BCC-BF39-468BF006E925}" destId="{4FB87737-B343-42DB-AF12-3DA5F3C4315F}" srcOrd="0" destOrd="0" presId="urn:microsoft.com/office/officeart/2005/8/layout/arrow2"/>
    <dgm:cxn modelId="{7190193B-3214-46E3-AE2D-27A315FA915F}" type="presOf" srcId="{DFEC671D-988F-45B9-A3FF-215A7ACCA084}" destId="{B83A2B55-CE15-4952-A3FB-E5D87C824D20}" srcOrd="0" destOrd="0" presId="urn:microsoft.com/office/officeart/2005/8/layout/arrow2"/>
    <dgm:cxn modelId="{1CB81C59-4201-4362-BF12-4F5B9B35E79C}" srcId="{EDE9DB67-80B7-4115-ACC4-87D23B5653C7}" destId="{EA17997B-6726-4972-8A46-616C94F4C340}" srcOrd="0" destOrd="0" parTransId="{B5B27280-1BEF-431D-8F84-F156C24A346C}" sibTransId="{C44B3F6A-0E2C-4DA7-8333-EB3324863CB3}"/>
    <dgm:cxn modelId="{84C24D51-BCD0-4815-B254-213150429339}" srcId="{EDE9DB67-80B7-4115-ACC4-87D23B5653C7}" destId="{5F82FB94-C547-4418-8758-B91740BC3DD9}" srcOrd="1" destOrd="0" parTransId="{7580DB8D-360A-45F8-B548-8856C17E75E8}" sibTransId="{9EF3D3A3-B60D-4B9B-9D0E-45C25405B19C}"/>
    <dgm:cxn modelId="{3B4932C0-CB91-4993-BA9D-31D72A5C013F}" type="presOf" srcId="{EDE9DB67-80B7-4115-ACC4-87D23B5653C7}" destId="{D6AFD0A2-43FA-440A-95CF-76D1D760CD53}" srcOrd="0" destOrd="0" presId="urn:microsoft.com/office/officeart/2005/8/layout/arrow2"/>
    <dgm:cxn modelId="{A8F625C3-C934-4F02-AA79-F55AACBBDE71}" type="presParOf" srcId="{D6AFD0A2-43FA-440A-95CF-76D1D760CD53}" destId="{730DC350-54B9-4FD8-97C2-3EDAB999F4BE}" srcOrd="0" destOrd="0" presId="urn:microsoft.com/office/officeart/2005/8/layout/arrow2"/>
    <dgm:cxn modelId="{552E9BE1-2E17-436D-95B2-61399BB7F385}" type="presParOf" srcId="{D6AFD0A2-43FA-440A-95CF-76D1D760CD53}" destId="{A397C2A2-466E-4F57-A80B-BE918A2515D7}" srcOrd="1" destOrd="0" presId="urn:microsoft.com/office/officeart/2005/8/layout/arrow2"/>
    <dgm:cxn modelId="{056987E0-99F6-4E71-93D3-9112B060816C}" type="presParOf" srcId="{A397C2A2-466E-4F57-A80B-BE918A2515D7}" destId="{57C11B4F-3489-49D6-9B6B-139F87D0FE02}" srcOrd="0" destOrd="0" presId="urn:microsoft.com/office/officeart/2005/8/layout/arrow2"/>
    <dgm:cxn modelId="{86D7DFDF-5914-4BF1-B308-D919893B36EB}" type="presParOf" srcId="{A397C2A2-466E-4F57-A80B-BE918A2515D7}" destId="{89D311C9-EA02-47D6-A968-B601B41F8621}" srcOrd="1" destOrd="0" presId="urn:microsoft.com/office/officeart/2005/8/layout/arrow2"/>
    <dgm:cxn modelId="{F6285AEB-B2F5-494E-8DF9-9B064A6F8E73}" type="presParOf" srcId="{A397C2A2-466E-4F57-A80B-BE918A2515D7}" destId="{1BFDB253-AA37-4E07-ACA4-54973DB6B027}" srcOrd="2" destOrd="0" presId="urn:microsoft.com/office/officeart/2005/8/layout/arrow2"/>
    <dgm:cxn modelId="{1E505981-C784-4967-8775-2A91E8D329A5}" type="presParOf" srcId="{A397C2A2-466E-4F57-A80B-BE918A2515D7}" destId="{54393C69-8236-4DD8-ACF3-2B02A55C8ADD}" srcOrd="3" destOrd="0" presId="urn:microsoft.com/office/officeart/2005/8/layout/arrow2"/>
    <dgm:cxn modelId="{19C9EE97-F670-4BDE-BD19-5866B7E3CE4E}" type="presParOf" srcId="{A397C2A2-466E-4F57-A80B-BE918A2515D7}" destId="{3AC13EF2-5605-41B6-B1EB-DF0DA1CAEB67}" srcOrd="4" destOrd="0" presId="urn:microsoft.com/office/officeart/2005/8/layout/arrow2"/>
    <dgm:cxn modelId="{B7D51BB9-2B38-45E5-9AFA-576C90D3FB3C}" type="presParOf" srcId="{A397C2A2-466E-4F57-A80B-BE918A2515D7}" destId="{32BB8870-33F7-4A41-A7E9-91253D853C7F}" srcOrd="5" destOrd="0" presId="urn:microsoft.com/office/officeart/2005/8/layout/arrow2"/>
    <dgm:cxn modelId="{DF205B73-F9D6-4239-B746-468879055E42}" type="presParOf" srcId="{A397C2A2-466E-4F57-A80B-BE918A2515D7}" destId="{B355F8E0-AF76-4C1A-9221-2ADA3322E9D3}" srcOrd="6" destOrd="0" presId="urn:microsoft.com/office/officeart/2005/8/layout/arrow2"/>
    <dgm:cxn modelId="{C960EA3B-B80B-4C5C-8554-1B6195F22B79}" type="presParOf" srcId="{A397C2A2-466E-4F57-A80B-BE918A2515D7}" destId="{4FB87737-B343-42DB-AF12-3DA5F3C4315F}" srcOrd="7" destOrd="0" presId="urn:microsoft.com/office/officeart/2005/8/layout/arrow2"/>
    <dgm:cxn modelId="{58DA61ED-5F7F-4AF0-90C8-9D789FE14F8B}" type="presParOf" srcId="{A397C2A2-466E-4F57-A80B-BE918A2515D7}" destId="{D362C5FB-1D34-42D4-A977-AA82F743530A}" srcOrd="8" destOrd="0" presId="urn:microsoft.com/office/officeart/2005/8/layout/arrow2"/>
    <dgm:cxn modelId="{5F9FED0E-61F6-49E2-A8F7-14D82D871657}" type="presParOf" srcId="{A397C2A2-466E-4F57-A80B-BE918A2515D7}" destId="{B83A2B55-CE15-4952-A3FB-E5D87C824D2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DC350-54B9-4FD8-97C2-3EDAB999F4BE}">
      <dsp:nvSpPr>
        <dsp:cNvPr id="0" name=""/>
        <dsp:cNvSpPr/>
      </dsp:nvSpPr>
      <dsp:spPr>
        <a:xfrm>
          <a:off x="0" y="0"/>
          <a:ext cx="9067800" cy="5667374"/>
        </a:xfrm>
        <a:prstGeom prst="swooshArrow">
          <a:avLst>
            <a:gd name="adj1" fmla="val 25000"/>
            <a:gd name="adj2" fmla="val 25000"/>
          </a:avLst>
        </a:prstGeom>
        <a:gradFill rotWithShape="0">
          <a:gsLst>
            <a:gs pos="0">
              <a:schemeClr val="accent1">
                <a:tint val="40000"/>
                <a:hueOff val="0"/>
                <a:satOff val="0"/>
                <a:lumOff val="0"/>
                <a:alphaOff val="0"/>
                <a:tint val="98000"/>
                <a:shade val="25000"/>
                <a:satMod val="250000"/>
              </a:schemeClr>
            </a:gs>
            <a:gs pos="68000">
              <a:schemeClr val="accent1">
                <a:tint val="40000"/>
                <a:hueOff val="0"/>
                <a:satOff val="0"/>
                <a:lumOff val="0"/>
                <a:alphaOff val="0"/>
                <a:tint val="86000"/>
                <a:satMod val="115000"/>
              </a:schemeClr>
            </a:gs>
            <a:gs pos="100000">
              <a:schemeClr val="accent1">
                <a:tint val="40000"/>
                <a:hueOff val="0"/>
                <a:satOff val="0"/>
                <a:lumOff val="0"/>
                <a:alphaOff val="0"/>
                <a:tint val="50000"/>
                <a:satMod val="1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7C11B4F-3489-49D6-9B6B-139F87D0FE02}">
      <dsp:nvSpPr>
        <dsp:cNvPr id="0" name=""/>
        <dsp:cNvSpPr/>
      </dsp:nvSpPr>
      <dsp:spPr>
        <a:xfrm>
          <a:off x="762000" y="4267199"/>
          <a:ext cx="208559" cy="2085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9D311C9-EA02-47D6-A968-B601B41F8621}">
      <dsp:nvSpPr>
        <dsp:cNvPr id="0" name=""/>
        <dsp:cNvSpPr/>
      </dsp:nvSpPr>
      <dsp:spPr>
        <a:xfrm>
          <a:off x="914395" y="3581396"/>
          <a:ext cx="1340275" cy="134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11" tIns="0" rIns="0" bIns="0" numCol="1" spcCol="1270" anchor="t" anchorCtr="0">
          <a:noAutofit/>
        </a:bodyPr>
        <a:lstStyle/>
        <a:p>
          <a:pPr lvl="0" algn="l" defTabSz="711200">
            <a:lnSpc>
              <a:spcPct val="90000"/>
            </a:lnSpc>
            <a:spcBef>
              <a:spcPct val="0"/>
            </a:spcBef>
            <a:spcAft>
              <a:spcPct val="35000"/>
            </a:spcAft>
          </a:pPr>
          <a:r>
            <a:rPr lang="en-CA" sz="1600" b="1" kern="1200" dirty="0">
              <a:latin typeface="Times New Roman" panose="02020603050405020304" pitchFamily="18" charset="0"/>
              <a:cs typeface="Times New Roman" panose="02020603050405020304" pitchFamily="18" charset="0"/>
            </a:rPr>
            <a:t>Connect</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Welcoming</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Release the story</a:t>
          </a:r>
          <a:endParaRPr lang="en-CA" sz="1600"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Empathy</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Trust Building</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Assessment</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Education</a:t>
          </a:r>
          <a:endParaRPr lang="en-CA" sz="1600" kern="1200" dirty="0">
            <a:latin typeface="Times New Roman" panose="02020603050405020304" pitchFamily="18" charset="0"/>
            <a:cs typeface="Times New Roman" panose="02020603050405020304" pitchFamily="18" charset="0"/>
          </a:endParaRPr>
        </a:p>
      </dsp:txBody>
      <dsp:txXfrm>
        <a:off x="914395" y="3581396"/>
        <a:ext cx="1340275" cy="1348835"/>
      </dsp:txXfrm>
    </dsp:sp>
    <dsp:sp modelId="{1BFDB253-AA37-4E07-ACA4-54973DB6B027}">
      <dsp:nvSpPr>
        <dsp:cNvPr id="0" name=""/>
        <dsp:cNvSpPr/>
      </dsp:nvSpPr>
      <dsp:spPr>
        <a:xfrm>
          <a:off x="2209800" y="2971798"/>
          <a:ext cx="326440" cy="326440"/>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393C69-8236-4DD8-ACF3-2B02A55C8ADD}">
      <dsp:nvSpPr>
        <dsp:cNvPr id="0" name=""/>
        <dsp:cNvSpPr/>
      </dsp:nvSpPr>
      <dsp:spPr>
        <a:xfrm>
          <a:off x="2483034" y="3352801"/>
          <a:ext cx="1505254" cy="18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74" tIns="0" rIns="0" bIns="0" numCol="1" spcCol="1270" anchor="t" anchorCtr="0">
          <a:noAutofit/>
        </a:bodyPr>
        <a:lstStyle/>
        <a:p>
          <a:pPr lvl="0" algn="l" defTabSz="711200">
            <a:lnSpc>
              <a:spcPct val="90000"/>
            </a:lnSpc>
            <a:spcBef>
              <a:spcPct val="0"/>
            </a:spcBef>
            <a:spcAft>
              <a:spcPct val="35000"/>
            </a:spcAft>
          </a:pPr>
          <a:r>
            <a:rPr lang="en-CA" sz="1600" b="1" kern="1200" dirty="0">
              <a:latin typeface="Times New Roman" panose="02020603050405020304" pitchFamily="18" charset="0"/>
              <a:cs typeface="Times New Roman" panose="02020603050405020304" pitchFamily="18" charset="0"/>
            </a:rPr>
            <a:t>Stabilize</a:t>
          </a:r>
          <a:endParaRPr lang="en-CA" sz="1600" kern="1200" dirty="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Re engage parasympathetic nervous system</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Meditation</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Breathing</a:t>
          </a:r>
          <a:endParaRPr lang="en-CA" sz="1600" kern="1200" dirty="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Art </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Hypnosis </a:t>
          </a:r>
        </a:p>
        <a:p>
          <a:pPr lvl="0" algn="l" defTabSz="711200">
            <a:lnSpc>
              <a:spcPct val="90000"/>
            </a:lnSpc>
            <a:spcBef>
              <a:spcPct val="0"/>
            </a:spcBef>
            <a:spcAft>
              <a:spcPct val="35000"/>
            </a:spcAft>
          </a:pPr>
          <a:endParaRPr lang="en-CA" sz="1400" kern="1200" dirty="0">
            <a:latin typeface="Times New Roman" panose="02020603050405020304" pitchFamily="18" charset="0"/>
            <a:cs typeface="Times New Roman" panose="02020603050405020304" pitchFamily="18" charset="0"/>
          </a:endParaRPr>
        </a:p>
      </dsp:txBody>
      <dsp:txXfrm>
        <a:off x="2483034" y="3352801"/>
        <a:ext cx="1505254" cy="1851427"/>
      </dsp:txXfrm>
    </dsp:sp>
    <dsp:sp modelId="{3AC13EF2-5605-41B6-B1EB-DF0DA1CAEB67}">
      <dsp:nvSpPr>
        <dsp:cNvPr id="0" name=""/>
        <dsp:cNvSpPr/>
      </dsp:nvSpPr>
      <dsp:spPr>
        <a:xfrm>
          <a:off x="3810002" y="2057399"/>
          <a:ext cx="435254" cy="43525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2BB8870-33F7-4A41-A7E9-91253D853C7F}">
      <dsp:nvSpPr>
        <dsp:cNvPr id="0" name=""/>
        <dsp:cNvSpPr/>
      </dsp:nvSpPr>
      <dsp:spPr>
        <a:xfrm>
          <a:off x="3886201" y="2819406"/>
          <a:ext cx="1750085" cy="210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632" tIns="0" rIns="0" bIns="0" numCol="1" spcCol="1270" anchor="t" anchorCtr="0">
          <a:noAutofit/>
        </a:bodyPr>
        <a:lstStyle/>
        <a:p>
          <a:pPr lvl="0" algn="l" defTabSz="711200">
            <a:lnSpc>
              <a:spcPct val="90000"/>
            </a:lnSpc>
            <a:spcBef>
              <a:spcPct val="0"/>
            </a:spcBef>
            <a:spcAft>
              <a:spcPct val="35000"/>
            </a:spcAft>
          </a:pPr>
          <a:r>
            <a:rPr lang="en-CA" sz="1600" b="1" kern="1200" dirty="0">
              <a:latin typeface="Times New Roman" panose="02020603050405020304" pitchFamily="18" charset="0"/>
              <a:cs typeface="Times New Roman" panose="02020603050405020304" pitchFamily="18" charset="0"/>
            </a:rPr>
            <a:t>Repair</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Narrative therapy</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Acceptance </a:t>
          </a:r>
          <a:r>
            <a:rPr lang="en-CA" sz="1600" kern="1200" dirty="0">
              <a:latin typeface="Times New Roman" panose="02020603050405020304" pitchFamily="18" charset="0"/>
              <a:cs typeface="Times New Roman" panose="02020603050405020304" pitchFamily="18" charset="0"/>
            </a:rPr>
            <a:t>and Commitment Therapy</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Wisdom Therapy</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Rumination Focused CBT</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CBT</a:t>
          </a:r>
        </a:p>
        <a:p>
          <a:pPr lvl="0" algn="l" defTabSz="711200">
            <a:lnSpc>
              <a:spcPct val="90000"/>
            </a:lnSpc>
            <a:spcBef>
              <a:spcPct val="0"/>
            </a:spcBef>
            <a:spcAft>
              <a:spcPct val="35000"/>
            </a:spcAft>
          </a:pPr>
          <a:endParaRPr lang="en-CA" sz="1400" kern="1200" dirty="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n-CA" sz="1400" kern="1200" dirty="0">
            <a:latin typeface="Times New Roman" panose="02020603050405020304" pitchFamily="18" charset="0"/>
            <a:cs typeface="Times New Roman" panose="02020603050405020304" pitchFamily="18" charset="0"/>
          </a:endParaRPr>
        </a:p>
      </dsp:txBody>
      <dsp:txXfrm>
        <a:off x="3886201" y="2819406"/>
        <a:ext cx="1750085" cy="2106569"/>
      </dsp:txXfrm>
    </dsp:sp>
    <dsp:sp modelId="{B355F8E0-AF76-4C1A-9221-2ADA3322E9D3}">
      <dsp:nvSpPr>
        <dsp:cNvPr id="0" name=""/>
        <dsp:cNvSpPr/>
      </dsp:nvSpPr>
      <dsp:spPr>
        <a:xfrm>
          <a:off x="5562599" y="1447799"/>
          <a:ext cx="562203" cy="562203"/>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B87737-B343-42DB-AF12-3DA5F3C4315F}">
      <dsp:nvSpPr>
        <dsp:cNvPr id="0" name=""/>
        <dsp:cNvSpPr/>
      </dsp:nvSpPr>
      <dsp:spPr>
        <a:xfrm>
          <a:off x="5486399" y="2514615"/>
          <a:ext cx="1813560" cy="9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00" tIns="0" rIns="0" bIns="0" numCol="1" spcCol="1270" anchor="t" anchorCtr="0">
          <a:noAutofit/>
        </a:bodyPr>
        <a:lstStyle/>
        <a:p>
          <a:pPr lvl="0" algn="l" defTabSz="711200">
            <a:lnSpc>
              <a:spcPct val="90000"/>
            </a:lnSpc>
            <a:spcBef>
              <a:spcPct val="0"/>
            </a:spcBef>
            <a:spcAft>
              <a:spcPct val="35000"/>
            </a:spcAft>
          </a:pPr>
          <a:r>
            <a:rPr lang="en-CA" sz="1600" b="1" kern="1200" dirty="0">
              <a:latin typeface="Times New Roman" panose="02020603050405020304" pitchFamily="18" charset="0"/>
              <a:cs typeface="Times New Roman" panose="02020603050405020304" pitchFamily="18" charset="0"/>
            </a:rPr>
            <a:t>Growth</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Post Traumatic Growth</a:t>
          </a:r>
        </a:p>
        <a:p>
          <a:pPr lvl="0" algn="l" defTabSz="711200">
            <a:lnSpc>
              <a:spcPct val="90000"/>
            </a:lnSpc>
            <a:spcBef>
              <a:spcPct val="0"/>
            </a:spcBef>
            <a:spcAft>
              <a:spcPct val="35000"/>
            </a:spcAft>
          </a:pPr>
          <a:r>
            <a:rPr lang="en-CA" sz="1600" kern="1200" dirty="0" smtClean="0">
              <a:latin typeface="Times New Roman" panose="02020603050405020304" pitchFamily="18" charset="0"/>
              <a:cs typeface="Times New Roman" panose="02020603050405020304" pitchFamily="18" charset="0"/>
            </a:rPr>
            <a:t>Exploring </a:t>
          </a:r>
          <a:r>
            <a:rPr lang="en-CA" sz="1600" kern="1200" dirty="0">
              <a:latin typeface="Times New Roman" panose="02020603050405020304" pitchFamily="18" charset="0"/>
              <a:cs typeface="Times New Roman" panose="02020603050405020304" pitchFamily="18" charset="0"/>
            </a:rPr>
            <a:t>the new self</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Insight to learning</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Definition of self as resilient</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Regaining </a:t>
          </a:r>
          <a:r>
            <a:rPr lang="en-CA" sz="1600" kern="1200" dirty="0" smtClean="0">
              <a:latin typeface="Times New Roman" panose="02020603050405020304" pitchFamily="18" charset="0"/>
              <a:cs typeface="Times New Roman" panose="02020603050405020304" pitchFamily="18" charset="0"/>
            </a:rPr>
            <a:t>trust in others</a:t>
          </a:r>
          <a:endParaRPr lang="en-CA" sz="1600" kern="1200" dirty="0">
            <a:latin typeface="Times New Roman" panose="02020603050405020304" pitchFamily="18" charset="0"/>
            <a:cs typeface="Times New Roman" panose="02020603050405020304" pitchFamily="18" charset="0"/>
          </a:endParaRPr>
        </a:p>
      </dsp:txBody>
      <dsp:txXfrm>
        <a:off x="5486399" y="2514615"/>
        <a:ext cx="1813560" cy="969372"/>
      </dsp:txXfrm>
    </dsp:sp>
    <dsp:sp modelId="{D362C5FB-1D34-42D4-A977-AA82F743530A}">
      <dsp:nvSpPr>
        <dsp:cNvPr id="0" name=""/>
        <dsp:cNvSpPr/>
      </dsp:nvSpPr>
      <dsp:spPr>
        <a:xfrm>
          <a:off x="7086598" y="1143002"/>
          <a:ext cx="716356" cy="716356"/>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3A2B55-CE15-4952-A3FB-E5D87C824D20}">
      <dsp:nvSpPr>
        <dsp:cNvPr id="0" name=""/>
        <dsp:cNvSpPr/>
      </dsp:nvSpPr>
      <dsp:spPr>
        <a:xfrm>
          <a:off x="7254240" y="2209807"/>
          <a:ext cx="1813560" cy="164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582" tIns="0" rIns="0" bIns="0" numCol="1" spcCol="1270" anchor="t" anchorCtr="0">
          <a:noAutofit/>
        </a:bodyPr>
        <a:lstStyle/>
        <a:p>
          <a:pPr lvl="0" algn="l" defTabSz="711200">
            <a:lnSpc>
              <a:spcPct val="90000"/>
            </a:lnSpc>
            <a:spcBef>
              <a:spcPct val="0"/>
            </a:spcBef>
            <a:spcAft>
              <a:spcPct val="35000"/>
            </a:spcAft>
          </a:pPr>
          <a:r>
            <a:rPr lang="en-CA" sz="1600" b="1" kern="1200" dirty="0">
              <a:latin typeface="Times New Roman" panose="02020603050405020304" pitchFamily="18" charset="0"/>
              <a:cs typeface="Times New Roman" panose="02020603050405020304" pitchFamily="18" charset="0"/>
            </a:rPr>
            <a:t>Maintenance</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Check-ups and </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Tune-ups</a:t>
          </a:r>
        </a:p>
        <a:p>
          <a:pPr lvl="0" algn="l" defTabSz="711200">
            <a:lnSpc>
              <a:spcPct val="90000"/>
            </a:lnSpc>
            <a:spcBef>
              <a:spcPct val="0"/>
            </a:spcBef>
            <a:spcAft>
              <a:spcPct val="35000"/>
            </a:spcAft>
          </a:pPr>
          <a:r>
            <a:rPr lang="en-CA" sz="1600" kern="1200" dirty="0">
              <a:latin typeface="Times New Roman" panose="02020603050405020304" pitchFamily="18" charset="0"/>
              <a:cs typeface="Times New Roman" panose="02020603050405020304" pitchFamily="18" charset="0"/>
            </a:rPr>
            <a:t>Support in times of change and stress</a:t>
          </a:r>
        </a:p>
      </dsp:txBody>
      <dsp:txXfrm>
        <a:off x="7254240" y="2209807"/>
        <a:ext cx="1813560" cy="164374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45BB6-65B5-4CB2-ACDB-37677880528B}" type="datetimeFigureOut">
              <a:rPr lang="en-CA" smtClean="0"/>
              <a:t>2019-10-21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61D86-F101-4041-9C14-C6400030C9A9}" type="slidenum">
              <a:rPr lang="en-CA" smtClean="0"/>
              <a:t>‹#›</a:t>
            </a:fld>
            <a:endParaRPr lang="en-CA"/>
          </a:p>
        </p:txBody>
      </p:sp>
    </p:spTree>
    <p:extLst>
      <p:ext uri="{BB962C8B-B14F-4D97-AF65-F5344CB8AC3E}">
        <p14:creationId xmlns:p14="http://schemas.microsoft.com/office/powerpoint/2010/main" val="304787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a:t>
            </a:r>
          </a:p>
        </p:txBody>
      </p:sp>
      <p:sp>
        <p:nvSpPr>
          <p:cNvPr id="4" name="Slide Number Placeholder 3"/>
          <p:cNvSpPr>
            <a:spLocks noGrp="1"/>
          </p:cNvSpPr>
          <p:nvPr>
            <p:ph type="sldNum" sz="quarter" idx="10"/>
          </p:nvPr>
        </p:nvSpPr>
        <p:spPr/>
        <p:txBody>
          <a:bodyPr/>
          <a:lstStyle/>
          <a:p>
            <a:fld id="{F87D74A6-D7D0-47D4-A62E-C6F7F1FB7B32}" type="slidenum">
              <a:rPr lang="en-US" smtClean="0"/>
              <a:t>1</a:t>
            </a:fld>
            <a:endParaRPr lang="en-US"/>
          </a:p>
        </p:txBody>
      </p:sp>
    </p:spTree>
    <p:extLst>
      <p:ext uri="{BB962C8B-B14F-4D97-AF65-F5344CB8AC3E}">
        <p14:creationId xmlns:p14="http://schemas.microsoft.com/office/powerpoint/2010/main" val="37501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50D1E9-D9F0-478C-B83D-9B35BFED82C9}" type="slidenum">
              <a:rPr lang="en-US" altLang="en-US" smtClean="0"/>
              <a:pPr/>
              <a:t>3</a:t>
            </a:fld>
            <a:endParaRPr lang="en-US" altLang="en-US" dirty="0"/>
          </a:p>
        </p:txBody>
      </p:sp>
    </p:spTree>
    <p:extLst>
      <p:ext uri="{BB962C8B-B14F-4D97-AF65-F5344CB8AC3E}">
        <p14:creationId xmlns:p14="http://schemas.microsoft.com/office/powerpoint/2010/main" val="232892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Research has shown us that exposure to hostile environment signals pain to human being. We need to be in groups and in early times would die if we weren’t. Researchers have evidence that messages of exclusion and rejection are carried on pain transmitters – the same pathway if you stuck your finger on a hot stove.</a:t>
            </a:r>
          </a:p>
          <a:p>
            <a:endParaRPr lang="en-CA" dirty="0"/>
          </a:p>
          <a:p>
            <a:r>
              <a:rPr lang="en-CA" dirty="0" smtClean="0"/>
              <a:t>As a result nerves fire constantly and ultimately the end result is a damaged would repair system and increased inflammation that can lead to multiple diseases, including death</a:t>
            </a:r>
            <a:endParaRPr lang="en-CA" dirty="0"/>
          </a:p>
        </p:txBody>
      </p:sp>
      <p:sp>
        <p:nvSpPr>
          <p:cNvPr id="4" name="Slide Number Placeholder 3"/>
          <p:cNvSpPr>
            <a:spLocks noGrp="1"/>
          </p:cNvSpPr>
          <p:nvPr>
            <p:ph type="sldNum" sz="quarter" idx="10"/>
          </p:nvPr>
        </p:nvSpPr>
        <p:spPr/>
        <p:txBody>
          <a:bodyPr/>
          <a:lstStyle/>
          <a:p>
            <a:fld id="{B812A079-5CF0-419D-BC5E-273BE580D168}" type="slidenum">
              <a:rPr lang="en-US" smtClean="0"/>
              <a:t>5</a:t>
            </a:fld>
            <a:endParaRPr lang="en-US" dirty="0"/>
          </a:p>
        </p:txBody>
      </p:sp>
    </p:spTree>
    <p:extLst>
      <p:ext uri="{BB962C8B-B14F-4D97-AF65-F5344CB8AC3E}">
        <p14:creationId xmlns:p14="http://schemas.microsoft.com/office/powerpoint/2010/main" val="390088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57184">
              <a:defRPr sz="2400">
                <a:latin typeface="Bodoni SvtyTwo ITC TT-Book"/>
                <a:ea typeface="Bodoni SvtyTwo ITC TT-Book"/>
                <a:cs typeface="Bodoni SvtyTwo ITC TT-Book"/>
                <a:sym typeface="Bodoni SvtyTwo ITC TT-Book"/>
              </a:defRPr>
            </a:pPr>
            <a:r>
              <a:rPr lang="en-US" dirty="0">
                <a:latin typeface="Calibri" panose="020F0502020204030204" pitchFamily="34" charset="0"/>
                <a:cs typeface="Calibri" panose="020F0502020204030204" pitchFamily="34" charset="0"/>
              </a:rPr>
              <a:t>Humans need to belong. Yet they also commonly leave others out. Animals abandon the weakest to ensure the survival of the fittest. So do kindergartners and ’tweens, softball players and office workers.</a:t>
            </a:r>
          </a:p>
          <a:p>
            <a:pPr defTabSz="457184">
              <a:defRPr sz="2400">
                <a:latin typeface="Bodoni SvtyTwo ITC TT-Book"/>
                <a:ea typeface="Bodoni SvtyTwo ITC TT-Book"/>
                <a:cs typeface="Bodoni SvtyTwo ITC TT-Book"/>
                <a:sym typeface="Bodoni SvtyTwo ITC TT-Book"/>
              </a:defRPr>
            </a:pPr>
            <a:endParaRPr lang="en-US" dirty="0">
              <a:latin typeface="Calibri" panose="020F0502020204030204" pitchFamily="34" charset="0"/>
              <a:cs typeface="Calibri" panose="020F0502020204030204" pitchFamily="34" charset="0"/>
            </a:endParaRPr>
          </a:p>
          <a:p>
            <a:pPr defTabSz="457184">
              <a:defRPr sz="2400">
                <a:latin typeface="Bodoni SvtyTwo ITC TT-Book"/>
                <a:ea typeface="Bodoni SvtyTwo ITC TT-Book"/>
                <a:cs typeface="Bodoni SvtyTwo ITC TT-Book"/>
                <a:sym typeface="Bodoni SvtyTwo ITC TT-Book"/>
              </a:defRPr>
            </a:pPr>
            <a:r>
              <a:rPr lang="en-US" dirty="0">
                <a:latin typeface="Calibri" panose="020F0502020204030204" pitchFamily="34" charset="0"/>
                <a:cs typeface="Calibri" panose="020F0502020204030204" pitchFamily="34" charset="0"/>
              </a:rPr>
              <a:t>Rejection &amp; exclusion hurt. Endured for a long time, ostracism leaves people feeling depressed &amp; worthless, resigned to loneliness or desperate for attention—in extreme cases, suicidal or homicidal.</a:t>
            </a:r>
          </a:p>
          <a:p>
            <a:endParaRPr lang="en-US" dirty="0"/>
          </a:p>
        </p:txBody>
      </p:sp>
      <p:sp>
        <p:nvSpPr>
          <p:cNvPr id="4" name="Slide Number Placeholder 3"/>
          <p:cNvSpPr>
            <a:spLocks noGrp="1"/>
          </p:cNvSpPr>
          <p:nvPr>
            <p:ph type="sldNum" sz="quarter" idx="10"/>
          </p:nvPr>
        </p:nvSpPr>
        <p:spPr/>
        <p:txBody>
          <a:bodyPr/>
          <a:lstStyle/>
          <a:p>
            <a:fld id="{B350D1E9-D9F0-478C-B83D-9B35BFED82C9}" type="slidenum">
              <a:rPr lang="en-US" altLang="en-US" smtClean="0"/>
              <a:pPr/>
              <a:t>11</a:t>
            </a:fld>
            <a:endParaRPr lang="en-US" altLang="en-US" dirty="0"/>
          </a:p>
        </p:txBody>
      </p:sp>
    </p:spTree>
    <p:extLst>
      <p:ext uri="{BB962C8B-B14F-4D97-AF65-F5344CB8AC3E}">
        <p14:creationId xmlns:p14="http://schemas.microsoft.com/office/powerpoint/2010/main" val="213734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Belonging, self-esteem, control &amp; meaningful recognition are under attack.</a:t>
            </a:r>
          </a:p>
          <a:p>
            <a:endParaRPr lang="en-US" dirty="0"/>
          </a:p>
        </p:txBody>
      </p:sp>
      <p:sp>
        <p:nvSpPr>
          <p:cNvPr id="4" name="Slide Number Placeholder 3"/>
          <p:cNvSpPr>
            <a:spLocks noGrp="1"/>
          </p:cNvSpPr>
          <p:nvPr>
            <p:ph type="sldNum" sz="quarter" idx="10"/>
          </p:nvPr>
        </p:nvSpPr>
        <p:spPr/>
        <p:txBody>
          <a:bodyPr/>
          <a:lstStyle/>
          <a:p>
            <a:fld id="{F87D74A6-D7D0-47D4-A62E-C6F7F1FB7B32}" type="slidenum">
              <a:rPr lang="en-US" smtClean="0"/>
              <a:t>12</a:t>
            </a:fld>
            <a:endParaRPr lang="en-US"/>
          </a:p>
        </p:txBody>
      </p:sp>
      <p:sp>
        <p:nvSpPr>
          <p:cNvPr id="5" name="Rectangle 4"/>
          <p:cNvSpPr/>
          <p:nvPr/>
        </p:nvSpPr>
        <p:spPr>
          <a:xfrm>
            <a:off x="685800" y="5033665"/>
            <a:ext cx="4440767" cy="646331"/>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“It doesn’t matter who you’re being rejected by” or “how slight the slight appears” ,</a:t>
            </a:r>
            <a:endParaRPr lang="en-CA" dirty="0"/>
          </a:p>
        </p:txBody>
      </p:sp>
    </p:spTree>
    <p:extLst>
      <p:ext uri="{BB962C8B-B14F-4D97-AF65-F5344CB8AC3E}">
        <p14:creationId xmlns:p14="http://schemas.microsoft.com/office/powerpoint/2010/main" val="85800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Resting page </a:t>
            </a:r>
          </a:p>
        </p:txBody>
      </p:sp>
      <p:sp>
        <p:nvSpPr>
          <p:cNvPr id="4" name="Slide Number Placeholder 3"/>
          <p:cNvSpPr>
            <a:spLocks noGrp="1"/>
          </p:cNvSpPr>
          <p:nvPr>
            <p:ph type="sldNum" sz="quarter" idx="10"/>
          </p:nvPr>
        </p:nvSpPr>
        <p:spPr/>
        <p:txBody>
          <a:bodyPr/>
          <a:lstStyle/>
          <a:p>
            <a:fld id="{F87D74A6-D7D0-47D4-A62E-C6F7F1FB7B32}" type="slidenum">
              <a:rPr lang="en-US" smtClean="0"/>
              <a:t>14</a:t>
            </a:fld>
            <a:endParaRPr lang="en-US" dirty="0"/>
          </a:p>
        </p:txBody>
      </p:sp>
    </p:spTree>
    <p:extLst>
      <p:ext uri="{BB962C8B-B14F-4D97-AF65-F5344CB8AC3E}">
        <p14:creationId xmlns:p14="http://schemas.microsoft.com/office/powerpoint/2010/main" val="399186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D74A6-D7D0-47D4-A62E-C6F7F1FB7B32}" type="slidenum">
              <a:rPr lang="en-US" smtClean="0"/>
              <a:t>15</a:t>
            </a:fld>
            <a:endParaRPr lang="en-US" dirty="0"/>
          </a:p>
        </p:txBody>
      </p:sp>
    </p:spTree>
    <p:extLst>
      <p:ext uri="{BB962C8B-B14F-4D97-AF65-F5344CB8AC3E}">
        <p14:creationId xmlns:p14="http://schemas.microsoft.com/office/powerpoint/2010/main" val="366721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168C6F-F2A7-4A7C-9F28-E7BE271257B4}" type="slidenum">
              <a:rPr lang="en-US" altLang="en-US" smtClean="0"/>
              <a:pPr/>
              <a:t>30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your info here </a:t>
            </a:r>
          </a:p>
        </p:txBody>
      </p:sp>
      <p:sp>
        <p:nvSpPr>
          <p:cNvPr id="1024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7CBEB6-465C-4C23-B068-F5A1CCB8ABA0}" type="slidenum">
              <a:rPr lang="en-US" altLang="en-US" smtClean="0"/>
              <a:pPr/>
              <a:t>32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C63517-2626-47CC-8D3B-279F091466C0}" type="datetime1">
              <a:rPr lang="en-CA" smtClean="0"/>
              <a:t>2019-10-21</a:t>
            </a:fld>
            <a:endParaRPr lang="en-CA"/>
          </a:p>
        </p:txBody>
      </p:sp>
      <p:sp>
        <p:nvSpPr>
          <p:cNvPr id="19" name="Footer Placeholder 18"/>
          <p:cNvSpPr>
            <a:spLocks noGrp="1"/>
          </p:cNvSpPr>
          <p:nvPr>
            <p:ph type="ftr" sz="quarter" idx="11"/>
          </p:nvPr>
        </p:nvSpPr>
        <p:spPr/>
        <p:txBody>
          <a:bodyPr/>
          <a:lstStyle/>
          <a:p>
            <a:r>
              <a:rPr lang="en-CA" smtClean="0"/>
              <a:t>©Pat Ferris, Ph.D., 2019</a:t>
            </a:r>
            <a:endParaRPr lang="en-CA"/>
          </a:p>
        </p:txBody>
      </p:sp>
      <p:sp>
        <p:nvSpPr>
          <p:cNvPr id="27" name="Slide Number Placeholder 26"/>
          <p:cNvSpPr>
            <a:spLocks noGrp="1"/>
          </p:cNvSpPr>
          <p:nvPr>
            <p:ph type="sldNum" sz="quarter" idx="12"/>
          </p:nvPr>
        </p:nvSpPr>
        <p:spPr/>
        <p:txBody>
          <a:bodyPr/>
          <a:lstStyle/>
          <a:p>
            <a:fld id="{D94E1F9A-BA77-45FF-BA37-8D2F69C3E0A8}"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C48453-5EA6-4E26-8E45-8F824901357A}" type="datetime1">
              <a:rPr lang="en-CA" smtClean="0"/>
              <a:t>2019-10-21</a:t>
            </a:fld>
            <a:endParaRPr lang="en-CA"/>
          </a:p>
        </p:txBody>
      </p:sp>
      <p:sp>
        <p:nvSpPr>
          <p:cNvPr id="5" name="Footer Placeholder 4"/>
          <p:cNvSpPr>
            <a:spLocks noGrp="1"/>
          </p:cNvSpPr>
          <p:nvPr>
            <p:ph type="ftr" sz="quarter" idx="11"/>
          </p:nvPr>
        </p:nvSpPr>
        <p:spPr/>
        <p:txBody>
          <a:bodyPr/>
          <a:lstStyle/>
          <a:p>
            <a:r>
              <a:rPr lang="en-CA" smtClean="0"/>
              <a:t>©Pat Ferris, Ph.D., 2019</a:t>
            </a:r>
            <a:endParaRPr lang="en-CA"/>
          </a:p>
        </p:txBody>
      </p:sp>
      <p:sp>
        <p:nvSpPr>
          <p:cNvPr id="6" name="Slide Number Placeholder 5"/>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B958D5-0F67-46E2-8A55-8ABB0D12AE2A}" type="datetime1">
              <a:rPr lang="en-CA" smtClean="0"/>
              <a:t>2019-10-21</a:t>
            </a:fld>
            <a:endParaRPr lang="en-CA"/>
          </a:p>
        </p:txBody>
      </p:sp>
      <p:sp>
        <p:nvSpPr>
          <p:cNvPr id="5" name="Footer Placeholder 4"/>
          <p:cNvSpPr>
            <a:spLocks noGrp="1"/>
          </p:cNvSpPr>
          <p:nvPr>
            <p:ph type="ftr" sz="quarter" idx="11"/>
          </p:nvPr>
        </p:nvSpPr>
        <p:spPr/>
        <p:txBody>
          <a:bodyPr/>
          <a:lstStyle/>
          <a:p>
            <a:r>
              <a:rPr lang="en-CA" smtClean="0"/>
              <a:t>©Pat Ferris, Ph.D., 2019</a:t>
            </a:r>
            <a:endParaRPr lang="en-CA"/>
          </a:p>
        </p:txBody>
      </p:sp>
      <p:sp>
        <p:nvSpPr>
          <p:cNvPr id="6" name="Slide Number Placeholder 5"/>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blank">
    <p:spTree>
      <p:nvGrpSpPr>
        <p:cNvPr id="1" name=""/>
        <p:cNvGrpSpPr/>
        <p:nvPr/>
      </p:nvGrpSpPr>
      <p:grpSpPr>
        <a:xfrm>
          <a:off x="0" y="0"/>
          <a:ext cx="0" cy="0"/>
          <a:chOff x="0" y="0"/>
          <a:chExt cx="0" cy="0"/>
        </a:xfrm>
      </p:grpSpPr>
      <p:sp>
        <p:nvSpPr>
          <p:cNvPr id="16" name="Title 1"/>
          <p:cNvSpPr>
            <a:spLocks noGrp="1"/>
          </p:cNvSpPr>
          <p:nvPr>
            <p:ph type="title"/>
          </p:nvPr>
        </p:nvSpPr>
        <p:spPr>
          <a:xfrm>
            <a:off x="467651" y="153690"/>
            <a:ext cx="8229601" cy="560925"/>
          </a:xfrm>
          <a:prstGeom prst="rect">
            <a:avLst/>
          </a:prstGeom>
        </p:spPr>
        <p:txBody>
          <a:bodyPr/>
          <a:lstStyle>
            <a:lvl1pPr algn="l">
              <a:defRPr sz="300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sz="quarter" idx="10"/>
          </p:nvPr>
        </p:nvSpPr>
        <p:spPr>
          <a:xfrm>
            <a:off x="468313" y="731412"/>
            <a:ext cx="8229600" cy="410633"/>
          </a:xfrm>
          <a:prstGeom prst="rect">
            <a:avLst/>
          </a:prstGeom>
        </p:spPr>
        <p:txBody>
          <a:bodyPr/>
          <a:lstStyle>
            <a:lvl1pPr marL="0" indent="0">
              <a:buNone/>
              <a:defRPr sz="1350">
                <a:solidFill>
                  <a:schemeClr val="bg1">
                    <a:lumMod val="75000"/>
                  </a:schemeClr>
                </a:solidFill>
                <a:latin typeface="+mj-lt"/>
              </a:defRPr>
            </a:lvl1pPr>
            <a:lvl2pPr>
              <a:defRPr sz="1350">
                <a:latin typeface="+mj-lt"/>
              </a:defRPr>
            </a:lvl2pPr>
            <a:lvl3pPr>
              <a:defRPr sz="1350">
                <a:latin typeface="+mj-lt"/>
              </a:defRPr>
            </a:lvl3pPr>
            <a:lvl4pPr>
              <a:defRPr sz="1350">
                <a:latin typeface="+mj-lt"/>
              </a:defRPr>
            </a:lvl4pPr>
            <a:lvl5pPr>
              <a:defRPr sz="1350">
                <a:latin typeface="+mj-lt"/>
              </a:defRPr>
            </a:lvl5pPr>
          </a:lstStyle>
          <a:p>
            <a:pPr lvl="0"/>
            <a:r>
              <a:rPr lang="en-US" dirty="0"/>
              <a:t>Click to edit Master text styles</a:t>
            </a:r>
          </a:p>
        </p:txBody>
      </p:sp>
    </p:spTree>
    <p:extLst>
      <p:ext uri="{BB962C8B-B14F-4D97-AF65-F5344CB8AC3E}">
        <p14:creationId xmlns:p14="http://schemas.microsoft.com/office/powerpoint/2010/main" val="421854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2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2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2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C7B6D7-411F-4342-8C57-F8FF78AD9DA0}" type="datetime1">
              <a:rPr lang="en-CA" smtClean="0"/>
              <a:t>2019-10-21</a:t>
            </a:fld>
            <a:endParaRPr lang="en-CA"/>
          </a:p>
        </p:txBody>
      </p:sp>
      <p:sp>
        <p:nvSpPr>
          <p:cNvPr id="5" name="Footer Placeholder 4"/>
          <p:cNvSpPr>
            <a:spLocks noGrp="1"/>
          </p:cNvSpPr>
          <p:nvPr>
            <p:ph type="ftr" sz="quarter" idx="11"/>
          </p:nvPr>
        </p:nvSpPr>
        <p:spPr/>
        <p:txBody>
          <a:bodyPr/>
          <a:lstStyle/>
          <a:p>
            <a:r>
              <a:rPr lang="en-CA" smtClean="0"/>
              <a:t>©Pat Ferris, Ph.D., 2019</a:t>
            </a:r>
            <a:endParaRPr lang="en-CA"/>
          </a:p>
        </p:txBody>
      </p:sp>
      <p:sp>
        <p:nvSpPr>
          <p:cNvPr id="6" name="Slide Number Placeholder 5"/>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0A3907-C494-4374-B478-4B01806AE92F}" type="datetime1">
              <a:rPr lang="en-CA" smtClean="0"/>
              <a:t>2019-10-21</a:t>
            </a:fld>
            <a:endParaRPr lang="en-CA"/>
          </a:p>
        </p:txBody>
      </p:sp>
      <p:sp>
        <p:nvSpPr>
          <p:cNvPr id="5" name="Footer Placeholder 4"/>
          <p:cNvSpPr>
            <a:spLocks noGrp="1"/>
          </p:cNvSpPr>
          <p:nvPr>
            <p:ph type="ftr" sz="quarter" idx="11"/>
          </p:nvPr>
        </p:nvSpPr>
        <p:spPr/>
        <p:txBody>
          <a:bodyPr/>
          <a:lstStyle/>
          <a:p>
            <a:r>
              <a:rPr lang="en-CA" smtClean="0"/>
              <a:t>©Pat Ferris, Ph.D., 2019</a:t>
            </a:r>
            <a:endParaRPr lang="en-CA"/>
          </a:p>
        </p:txBody>
      </p:sp>
      <p:sp>
        <p:nvSpPr>
          <p:cNvPr id="6" name="Slide Number Placeholder 5"/>
          <p:cNvSpPr>
            <a:spLocks noGrp="1"/>
          </p:cNvSpPr>
          <p:nvPr>
            <p:ph type="sldNum" sz="quarter" idx="12"/>
          </p:nvPr>
        </p:nvSpPr>
        <p:spPr/>
        <p:txBody>
          <a:bodyPr/>
          <a:lstStyle/>
          <a:p>
            <a:fld id="{D94E1F9A-BA77-45FF-BA37-8D2F69C3E0A8}"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AD77CB-2782-4F92-8EDD-98AA558A9937}" type="datetime1">
              <a:rPr lang="en-CA" smtClean="0"/>
              <a:t>2019-10-21</a:t>
            </a:fld>
            <a:endParaRPr lang="en-CA"/>
          </a:p>
        </p:txBody>
      </p:sp>
      <p:sp>
        <p:nvSpPr>
          <p:cNvPr id="6" name="Footer Placeholder 5"/>
          <p:cNvSpPr>
            <a:spLocks noGrp="1"/>
          </p:cNvSpPr>
          <p:nvPr>
            <p:ph type="ftr" sz="quarter" idx="11"/>
          </p:nvPr>
        </p:nvSpPr>
        <p:spPr/>
        <p:txBody>
          <a:bodyPr/>
          <a:lstStyle/>
          <a:p>
            <a:r>
              <a:rPr lang="en-CA" smtClean="0"/>
              <a:t>©Pat Ferris, Ph.D., 2019</a:t>
            </a:r>
            <a:endParaRPr lang="en-CA"/>
          </a:p>
        </p:txBody>
      </p:sp>
      <p:sp>
        <p:nvSpPr>
          <p:cNvPr id="7" name="Slide Number Placeholder 6"/>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63DF1B-A64F-44D6-9CDB-C74CA2310511}" type="datetime1">
              <a:rPr lang="en-CA" smtClean="0"/>
              <a:t>2019-10-21</a:t>
            </a:fld>
            <a:endParaRPr lang="en-CA"/>
          </a:p>
        </p:txBody>
      </p:sp>
      <p:sp>
        <p:nvSpPr>
          <p:cNvPr id="8" name="Footer Placeholder 7"/>
          <p:cNvSpPr>
            <a:spLocks noGrp="1"/>
          </p:cNvSpPr>
          <p:nvPr>
            <p:ph type="ftr" sz="quarter" idx="11"/>
          </p:nvPr>
        </p:nvSpPr>
        <p:spPr/>
        <p:txBody>
          <a:bodyPr/>
          <a:lstStyle/>
          <a:p>
            <a:r>
              <a:rPr lang="en-CA" smtClean="0"/>
              <a:t>©Pat Ferris, Ph.D., 2019</a:t>
            </a:r>
            <a:endParaRPr lang="en-CA"/>
          </a:p>
        </p:txBody>
      </p:sp>
      <p:sp>
        <p:nvSpPr>
          <p:cNvPr id="9" name="Slide Number Placeholder 8"/>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8BF997-BE7F-4D78-A53B-92BCD35CE212}" type="datetime1">
              <a:rPr lang="en-CA" smtClean="0"/>
              <a:t>2019-10-21</a:t>
            </a:fld>
            <a:endParaRPr lang="en-CA"/>
          </a:p>
        </p:txBody>
      </p:sp>
      <p:sp>
        <p:nvSpPr>
          <p:cNvPr id="4" name="Footer Placeholder 3"/>
          <p:cNvSpPr>
            <a:spLocks noGrp="1"/>
          </p:cNvSpPr>
          <p:nvPr>
            <p:ph type="ftr" sz="quarter" idx="11"/>
          </p:nvPr>
        </p:nvSpPr>
        <p:spPr/>
        <p:txBody>
          <a:bodyPr/>
          <a:lstStyle/>
          <a:p>
            <a:r>
              <a:rPr lang="en-CA" smtClean="0"/>
              <a:t>©Pat Ferris, Ph.D., 2019</a:t>
            </a:r>
            <a:endParaRPr lang="en-CA"/>
          </a:p>
        </p:txBody>
      </p:sp>
      <p:sp>
        <p:nvSpPr>
          <p:cNvPr id="5" name="Slide Number Placeholder 4"/>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924D-32EA-47B6-8047-5891BF2302BB}" type="datetime1">
              <a:rPr lang="en-CA" smtClean="0"/>
              <a:t>2019-10-21</a:t>
            </a:fld>
            <a:endParaRPr lang="en-CA"/>
          </a:p>
        </p:txBody>
      </p:sp>
      <p:sp>
        <p:nvSpPr>
          <p:cNvPr id="3" name="Footer Placeholder 2"/>
          <p:cNvSpPr>
            <a:spLocks noGrp="1"/>
          </p:cNvSpPr>
          <p:nvPr>
            <p:ph type="ftr" sz="quarter" idx="11"/>
          </p:nvPr>
        </p:nvSpPr>
        <p:spPr/>
        <p:txBody>
          <a:bodyPr/>
          <a:lstStyle/>
          <a:p>
            <a:r>
              <a:rPr lang="en-CA" smtClean="0"/>
              <a:t>©Pat Ferris, Ph.D., 2019</a:t>
            </a:r>
            <a:endParaRPr lang="en-CA"/>
          </a:p>
        </p:txBody>
      </p:sp>
      <p:sp>
        <p:nvSpPr>
          <p:cNvPr id="4" name="Slide Number Placeholder 3"/>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76AC57-57B9-41DD-BAA5-A461B0FD7B7D}" type="datetime1">
              <a:rPr lang="en-CA" smtClean="0"/>
              <a:t>2019-10-21</a:t>
            </a:fld>
            <a:endParaRPr lang="en-CA"/>
          </a:p>
        </p:txBody>
      </p:sp>
      <p:sp>
        <p:nvSpPr>
          <p:cNvPr id="6" name="Footer Placeholder 5"/>
          <p:cNvSpPr>
            <a:spLocks noGrp="1"/>
          </p:cNvSpPr>
          <p:nvPr>
            <p:ph type="ftr" sz="quarter" idx="11"/>
          </p:nvPr>
        </p:nvSpPr>
        <p:spPr/>
        <p:txBody>
          <a:bodyPr/>
          <a:lstStyle/>
          <a:p>
            <a:r>
              <a:rPr lang="en-CA" smtClean="0"/>
              <a:t>©Pat Ferris, Ph.D., 2019</a:t>
            </a:r>
            <a:endParaRPr lang="en-CA"/>
          </a:p>
        </p:txBody>
      </p:sp>
      <p:sp>
        <p:nvSpPr>
          <p:cNvPr id="7" name="Slide Number Placeholder 6"/>
          <p:cNvSpPr>
            <a:spLocks noGrp="1"/>
          </p:cNvSpPr>
          <p:nvPr>
            <p:ph type="sldNum" sz="quarter" idx="12"/>
          </p:nvPr>
        </p:nvSpPr>
        <p:spPr/>
        <p:txBody>
          <a:bodyPr/>
          <a:lstStyle/>
          <a:p>
            <a:fld id="{D94E1F9A-BA77-45FF-BA37-8D2F69C3E0A8}"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76ACDA-DD8D-4242-9EC7-C51FFDCD4986}" type="datetime1">
              <a:rPr lang="en-CA" smtClean="0"/>
              <a:t>2019-10-21</a:t>
            </a:fld>
            <a:endParaRPr lang="en-CA"/>
          </a:p>
        </p:txBody>
      </p:sp>
      <p:sp>
        <p:nvSpPr>
          <p:cNvPr id="6" name="Footer Placeholder 5"/>
          <p:cNvSpPr>
            <a:spLocks noGrp="1"/>
          </p:cNvSpPr>
          <p:nvPr>
            <p:ph type="ftr" sz="quarter" idx="11"/>
          </p:nvPr>
        </p:nvSpPr>
        <p:spPr/>
        <p:txBody>
          <a:bodyPr/>
          <a:lstStyle/>
          <a:p>
            <a:r>
              <a:rPr lang="en-CA" smtClean="0"/>
              <a:t>©Pat Ferris, Ph.D., 2019</a:t>
            </a:r>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D94E1F9A-BA77-45FF-BA37-8D2F69C3E0A8}"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868A14-89C9-45C2-8E8D-DB773839B56E}" type="datetime1">
              <a:rPr lang="en-CA" smtClean="0"/>
              <a:t>2019-10-21</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CA" smtClean="0"/>
              <a:t>©Pat Ferris, Ph.D., 2019</a:t>
            </a: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4E1F9A-BA77-45FF-BA37-8D2F69C3E0A8}"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obbing101.wordpress.com/2013/02/08/bullying-mobbing-ptsd-and-moral-injury/"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 xmlns:a16="http://schemas.microsoft.com/office/drawing/2014/main" id="{9AE7A834-C838-42DC-8088-2E1CA0B8A6C5}"/>
              </a:ext>
            </a:extLst>
          </p:cNvPr>
          <p:cNvSpPr>
            <a:spLocks noGrp="1"/>
          </p:cNvSpPr>
          <p:nvPr>
            <p:ph type="subTitle" idx="1"/>
          </p:nvPr>
        </p:nvSpPr>
        <p:spPr>
          <a:xfrm>
            <a:off x="15950" y="914400"/>
            <a:ext cx="8703794" cy="5029200"/>
          </a:xfrm>
        </p:spPr>
        <p:txBody>
          <a:bodyPr>
            <a:normAutofit fontScale="85000" lnSpcReduction="20000"/>
          </a:bodyPr>
          <a:lstStyle/>
          <a:p>
            <a:endParaRPr lang="en-CA" dirty="0"/>
          </a:p>
          <a:p>
            <a:r>
              <a:rPr lang="en-CA" sz="4200" dirty="0"/>
              <a:t>Working with Targets of Workplace Bullying</a:t>
            </a:r>
          </a:p>
          <a:p>
            <a:endParaRPr lang="en-CA" sz="3900" dirty="0"/>
          </a:p>
          <a:p>
            <a:r>
              <a:rPr lang="en-CA" dirty="0"/>
              <a:t>			 </a:t>
            </a:r>
          </a:p>
          <a:p>
            <a:r>
              <a:rPr lang="en-CA" sz="3300" dirty="0"/>
              <a:t>Presented to the Nordic Institute for Advanced Training in Occupational Health</a:t>
            </a:r>
          </a:p>
          <a:p>
            <a:r>
              <a:rPr lang="en-CA" sz="3300" dirty="0"/>
              <a:t>November 7, 2019</a:t>
            </a:r>
          </a:p>
          <a:p>
            <a:r>
              <a:rPr lang="en-CA" sz="3300" dirty="0"/>
              <a:t>Copenhagen, Denmark</a:t>
            </a:r>
          </a:p>
          <a:p>
            <a:endParaRPr lang="en-CA" dirty="0"/>
          </a:p>
          <a:p>
            <a:r>
              <a:rPr lang="en-CA" dirty="0"/>
              <a:t> Pat Ferris, Ph.D. 	</a:t>
            </a:r>
          </a:p>
          <a:p>
            <a:r>
              <a:rPr lang="en-US" dirty="0"/>
              <a:t>	</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5" name="Footer Placeholder 3"/>
          <p:cNvSpPr>
            <a:spLocks noGrp="1"/>
          </p:cNvSpPr>
          <p:nvPr>
            <p:ph type="ftr" sz="quarter" idx="11"/>
          </p:nvPr>
        </p:nvSpPr>
        <p:spPr>
          <a:xfrm>
            <a:off x="5257800" y="6243675"/>
            <a:ext cx="33528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2445178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Individual Moderators</a:t>
            </a:r>
            <a:endParaRPr lang="en-CA" dirty="0"/>
          </a:p>
        </p:txBody>
      </p:sp>
      <p:sp>
        <p:nvSpPr>
          <p:cNvPr id="3" name="Content Placeholder 2"/>
          <p:cNvSpPr>
            <a:spLocks noGrp="1"/>
          </p:cNvSpPr>
          <p:nvPr>
            <p:ph idx="1"/>
          </p:nvPr>
        </p:nvSpPr>
        <p:spPr/>
        <p:txBody>
          <a:bodyPr/>
          <a:lstStyle/>
          <a:p>
            <a:r>
              <a:rPr lang="en-CA" dirty="0" smtClean="0"/>
              <a:t>Taking responsibility</a:t>
            </a:r>
          </a:p>
          <a:p>
            <a:r>
              <a:rPr lang="en-CA" dirty="0" smtClean="0"/>
              <a:t>Attachment styles, needs for belonging, control, self-esteem, fear response management</a:t>
            </a:r>
          </a:p>
          <a:p>
            <a:r>
              <a:rPr lang="en-CA" dirty="0" smtClean="0"/>
              <a:t>Previous experiences</a:t>
            </a:r>
          </a:p>
          <a:p>
            <a:r>
              <a:rPr lang="en-CA" dirty="0" smtClean="0"/>
              <a:t>Beliefs about work</a:t>
            </a:r>
            <a:endParaRPr lang="en-CA" dirty="0"/>
          </a:p>
        </p:txBody>
      </p:sp>
      <p:sp>
        <p:nvSpPr>
          <p:cNvPr id="4" name="Footer Placeholder 3"/>
          <p:cNvSpPr>
            <a:spLocks noGrp="1"/>
          </p:cNvSpPr>
          <p:nvPr>
            <p:ph type="ftr" sz="quarter" idx="11"/>
          </p:nvPr>
        </p:nvSpPr>
        <p:spPr>
          <a:xfrm>
            <a:off x="4572000" y="6210718"/>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10</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4283238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97" y="457200"/>
            <a:ext cx="8229601" cy="560925"/>
          </a:xfrm>
        </p:spPr>
        <p:txBody>
          <a:bodyPr>
            <a:normAutofit fontScale="90000"/>
          </a:bodyPr>
          <a:lstStyle/>
          <a:p>
            <a:pPr marL="457200" lvl="1" algn="ctr" eaLnBrk="1" hangingPunct="1">
              <a:defRPr/>
            </a:pPr>
            <a:r>
              <a:rPr lang="en-US" altLang="en-US" sz="2400" dirty="0">
                <a:solidFill>
                  <a:srgbClr val="2B2359"/>
                </a:solidFill>
                <a:latin typeface="Open Sans"/>
              </a:rPr>
              <a:t/>
            </a:r>
            <a:br>
              <a:rPr lang="en-US" altLang="en-US" sz="2400" dirty="0">
                <a:solidFill>
                  <a:srgbClr val="2B2359"/>
                </a:solidFill>
                <a:latin typeface="Open Sans"/>
              </a:rPr>
            </a:br>
            <a:r>
              <a:rPr lang="en-US" altLang="en-US" sz="4000" dirty="0" smtClean="0">
                <a:solidFill>
                  <a:srgbClr val="2B2359"/>
                </a:solidFill>
                <a:latin typeface="+mj-lt"/>
              </a:rPr>
              <a:t>Four Basic Human Psychological Needs</a:t>
            </a:r>
            <a:endParaRPr lang="en-US" sz="4000" b="1" dirty="0">
              <a:solidFill>
                <a:schemeClr val="accent1">
                  <a:lumMod val="50000"/>
                </a:schemeClr>
              </a:solidFill>
              <a:latin typeface="+mj-lt"/>
            </a:endParaRPr>
          </a:p>
        </p:txBody>
      </p:sp>
      <p:sp>
        <p:nvSpPr>
          <p:cNvPr id="3" name="Text Placeholder 2"/>
          <p:cNvSpPr>
            <a:spLocks noGrp="1"/>
          </p:cNvSpPr>
          <p:nvPr>
            <p:ph type="body" sz="quarter" idx="10"/>
          </p:nvPr>
        </p:nvSpPr>
        <p:spPr/>
        <p:txBody>
          <a:bodyPr>
            <a:normAutofit fontScale="32500" lnSpcReduction="20000"/>
          </a:bodyPr>
          <a:lstStyle/>
          <a:p>
            <a:r>
              <a:rPr lang="en-US" sz="2400" dirty="0">
                <a:solidFill>
                  <a:srgbClr val="0070C0"/>
                </a:solidFill>
                <a:latin typeface="Open Sans"/>
              </a:rPr>
              <a:t/>
            </a:r>
            <a:br>
              <a:rPr lang="en-US" sz="2400" dirty="0">
                <a:solidFill>
                  <a:srgbClr val="0070C0"/>
                </a:solidFill>
                <a:latin typeface="Open Sans"/>
              </a:rPr>
            </a:br>
            <a:r>
              <a:rPr lang="en-US" sz="2400" dirty="0">
                <a:solidFill>
                  <a:srgbClr val="007370"/>
                </a:solidFill>
                <a:latin typeface="+mn-lt"/>
              </a:rPr>
              <a:t/>
            </a:r>
            <a:br>
              <a:rPr lang="en-US" sz="2400" dirty="0">
                <a:solidFill>
                  <a:srgbClr val="007370"/>
                </a:solidFill>
                <a:latin typeface="+mn-lt"/>
              </a:rPr>
            </a:br>
            <a:endParaRPr lang="en-US" sz="2400" b="1" dirty="0">
              <a:solidFill>
                <a:srgbClr val="007370"/>
              </a:solidFill>
              <a:latin typeface="+mn-lt"/>
            </a:endParaRPr>
          </a:p>
        </p:txBody>
      </p:sp>
      <p:sp>
        <p:nvSpPr>
          <p:cNvPr id="4" name="Rectangle 3">
            <a:extLst>
              <a:ext uri="{FF2B5EF4-FFF2-40B4-BE49-F238E27FC236}">
                <a16:creationId xmlns="" xmlns:a16="http://schemas.microsoft.com/office/drawing/2014/main" id="{E4623EF8-F01E-4BE3-A468-D55B70D7D23D}"/>
              </a:ext>
            </a:extLst>
          </p:cNvPr>
          <p:cNvSpPr/>
          <p:nvPr/>
        </p:nvSpPr>
        <p:spPr>
          <a:xfrm rot="10800000" flipV="1">
            <a:off x="2483768" y="3752166"/>
            <a:ext cx="5040560" cy="646331"/>
          </a:xfrm>
          <a:prstGeom prst="rect">
            <a:avLst/>
          </a:prstGeom>
        </p:spPr>
        <p:txBody>
          <a:bodyPr wrap="square">
            <a:spAutoFit/>
          </a:bodyPr>
          <a:lstStyle/>
          <a:p>
            <a:r>
              <a:rPr lang="en-CA" b="1" spc="300" dirty="0">
                <a:solidFill>
                  <a:schemeClr val="bg1"/>
                </a:solidFill>
              </a:rPr>
              <a:t> Promoting Psychological Safety in the Workplace</a:t>
            </a:r>
            <a:endParaRPr lang="en-US" dirty="0"/>
          </a:p>
        </p:txBody>
      </p:sp>
      <p:sp>
        <p:nvSpPr>
          <p:cNvPr id="9" name="Rectangle 8">
            <a:extLst>
              <a:ext uri="{FF2B5EF4-FFF2-40B4-BE49-F238E27FC236}">
                <a16:creationId xmlns="" xmlns:a16="http://schemas.microsoft.com/office/drawing/2014/main" id="{614285C0-DF70-4D28-A045-6F9AFEB7D4B1}"/>
              </a:ext>
            </a:extLst>
          </p:cNvPr>
          <p:cNvSpPr/>
          <p:nvPr/>
        </p:nvSpPr>
        <p:spPr>
          <a:xfrm>
            <a:off x="268821" y="1537103"/>
            <a:ext cx="8514154" cy="3416320"/>
          </a:xfrm>
          <a:prstGeom prst="rect">
            <a:avLst/>
          </a:prstGeom>
        </p:spPr>
        <p:txBody>
          <a:bodyPr wrap="square">
            <a:spAutoFit/>
          </a:bodyPr>
          <a:lstStyle/>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r>
              <a:rPr lang="en-US" dirty="0"/>
              <a:t>The need for attachment </a:t>
            </a:r>
            <a:r>
              <a:rPr lang="en-US" dirty="0" smtClean="0"/>
              <a:t>(</a:t>
            </a:r>
            <a:r>
              <a:rPr lang="en-US" dirty="0" smtClean="0"/>
              <a:t>belonging</a:t>
            </a:r>
            <a:r>
              <a:rPr lang="en-US" dirty="0" smtClean="0"/>
              <a:t>)</a:t>
            </a:r>
            <a:endParaRPr lang="en-US" dirty="0"/>
          </a:p>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endParaRPr lang="en-US" dirty="0"/>
          </a:p>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r>
              <a:rPr lang="en-US" dirty="0" smtClean="0"/>
              <a:t>The </a:t>
            </a:r>
            <a:r>
              <a:rPr lang="en-US" dirty="0"/>
              <a:t>need for control over one’s environment to feel safe </a:t>
            </a:r>
            <a:r>
              <a:rPr lang="en-US" dirty="0" smtClean="0"/>
              <a:t>(</a:t>
            </a:r>
            <a:r>
              <a:rPr lang="en-US" dirty="0" smtClean="0"/>
              <a:t>control</a:t>
            </a:r>
            <a:r>
              <a:rPr lang="en-US" dirty="0" smtClean="0"/>
              <a:t>)</a:t>
            </a:r>
            <a:endParaRPr lang="en-US" dirty="0"/>
          </a:p>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endParaRPr lang="en-US" dirty="0"/>
          </a:p>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r>
              <a:rPr lang="en-US" dirty="0"/>
              <a:t>The need for self esteem  enhancement &amp; protection (identity)</a:t>
            </a:r>
          </a:p>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endParaRPr lang="en-US" dirty="0"/>
          </a:p>
          <a:p>
            <a:pPr marL="457200" indent="-457200">
              <a:buSzPct val="100000"/>
              <a:buFont typeface="+mj-lt"/>
              <a:buAutoNum type="arabicPeriod"/>
              <a:defRPr sz="2400">
                <a:latin typeface="Bodoni SvtyTwo ITC TT-Book"/>
                <a:ea typeface="Bodoni SvtyTwo ITC TT-Book"/>
                <a:cs typeface="Bodoni SvtyTwo ITC TT-Book"/>
                <a:sym typeface="Bodoni SvtyTwo ITC TT-Book"/>
              </a:defRPr>
            </a:pPr>
            <a:r>
              <a:rPr lang="en-US" dirty="0"/>
              <a:t>The need for pleasure &amp; pain avoidance </a:t>
            </a:r>
            <a:r>
              <a:rPr lang="en-US" dirty="0" smtClean="0"/>
              <a:t>(</a:t>
            </a:r>
            <a:r>
              <a:rPr lang="en-US" dirty="0" smtClean="0"/>
              <a:t>meaningful life</a:t>
            </a:r>
            <a:r>
              <a:rPr lang="en-US" dirty="0" smtClean="0"/>
              <a:t>)</a:t>
            </a:r>
            <a:endParaRPr lang="en-US" dirty="0"/>
          </a:p>
        </p:txBody>
      </p:sp>
      <p:sp>
        <p:nvSpPr>
          <p:cNvPr id="6" name="TextBox 5"/>
          <p:cNvSpPr txBox="1"/>
          <p:nvPr/>
        </p:nvSpPr>
        <p:spPr>
          <a:xfrm>
            <a:off x="6400799" y="5423486"/>
            <a:ext cx="2057399" cy="646331"/>
          </a:xfrm>
          <a:prstGeom prst="rect">
            <a:avLst/>
          </a:prstGeom>
          <a:noFill/>
        </p:spPr>
        <p:txBody>
          <a:bodyPr wrap="square" rtlCol="0">
            <a:spAutoFit/>
          </a:bodyPr>
          <a:lstStyle/>
          <a:p>
            <a:r>
              <a:rPr lang="en-CA" dirty="0" err="1" smtClean="0"/>
              <a:t>Roussow</a:t>
            </a:r>
            <a:r>
              <a:rPr lang="en-CA" dirty="0" smtClean="0"/>
              <a:t>, P.J. (2012). </a:t>
            </a:r>
            <a:endParaRPr lang="en-CA"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10" name="Footer Placeholder 3"/>
          <p:cNvSpPr txBox="1">
            <a:spLocks/>
          </p:cNvSpPr>
          <p:nvPr/>
        </p:nvSpPr>
        <p:spPr>
          <a:xfrm>
            <a:off x="4572000" y="636414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©Pat Ferris, Ph.D., 2019</a:t>
            </a:r>
            <a:endParaRPr lang="en-CA" dirty="0"/>
          </a:p>
        </p:txBody>
      </p:sp>
    </p:spTree>
    <p:extLst>
      <p:ext uri="{BB962C8B-B14F-4D97-AF65-F5344CB8AC3E}">
        <p14:creationId xmlns:p14="http://schemas.microsoft.com/office/powerpoint/2010/main" val="366820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2879" y="759130"/>
            <a:ext cx="8229601" cy="322982"/>
          </a:xfrm>
        </p:spPr>
        <p:txBody>
          <a:bodyPr bIns="9144" anchor="b">
            <a:noAutofit/>
          </a:bodyPr>
          <a:lstStyle>
            <a:lvl1pPr>
              <a:defRPr sz="8800">
                <a:solidFill>
                  <a:srgbClr val="FFD700"/>
                </a:solidFill>
                <a:effectLst>
                  <a:outerShdw blurRad="38100" dist="38100" dir="2700000" algn="tl">
                    <a:srgbClr val="000000">
                      <a:alpha val="43137"/>
                    </a:srgbClr>
                  </a:outerShdw>
                </a:effectLst>
              </a:defRPr>
            </a:lvl1pPr>
          </a:lstStyle>
          <a:p>
            <a:r>
              <a:rPr lang="en-US" sz="3600" dirty="0" smtClean="0">
                <a:solidFill>
                  <a:schemeClr val="accent1">
                    <a:lumMod val="50000"/>
                  </a:schemeClr>
                </a:solidFill>
              </a:rPr>
              <a:t>Reactions to Threats to Basic Needs</a:t>
            </a:r>
            <a:endParaRPr lang="en-US" sz="3600" dirty="0">
              <a:solidFill>
                <a:schemeClr val="accent1">
                  <a:lumMod val="50000"/>
                </a:schemeClr>
              </a:solidFill>
            </a:endParaRPr>
          </a:p>
        </p:txBody>
      </p:sp>
      <p:sp>
        <p:nvSpPr>
          <p:cNvPr id="6" name="Rectangle 5"/>
          <p:cNvSpPr/>
          <p:nvPr/>
        </p:nvSpPr>
        <p:spPr>
          <a:xfrm>
            <a:off x="-2268760" y="6173837"/>
            <a:ext cx="11161240" cy="523220"/>
          </a:xfrm>
          <a:prstGeom prst="rect">
            <a:avLst/>
          </a:prstGeom>
        </p:spPr>
        <p:txBody>
          <a:bodyPr wrap="square">
            <a:spAutoFit/>
          </a:bodyPr>
          <a:lstStyle/>
          <a:p>
            <a:pPr algn="ctr"/>
            <a:r>
              <a:rPr lang="en-CA" sz="1400" b="1" spc="300" dirty="0">
                <a:solidFill>
                  <a:schemeClr val="bg1"/>
                </a:solidFill>
              </a:rPr>
              <a:t>                            Linda Crockett and Pat Ferris </a:t>
            </a:r>
          </a:p>
          <a:p>
            <a:pPr algn="ctr"/>
            <a:r>
              <a:rPr lang="en-CA" sz="1400" b="1" spc="300" dirty="0">
                <a:solidFill>
                  <a:schemeClr val="bg1"/>
                </a:solidFill>
              </a:rPr>
              <a:t>                                   Promoting Psychological Health and Safety in the Workplace</a:t>
            </a:r>
          </a:p>
        </p:txBody>
      </p:sp>
      <p:sp>
        <p:nvSpPr>
          <p:cNvPr id="2" name="Rectangle 1">
            <a:extLst>
              <a:ext uri="{FF2B5EF4-FFF2-40B4-BE49-F238E27FC236}">
                <a16:creationId xmlns="" xmlns:a16="http://schemas.microsoft.com/office/drawing/2014/main" id="{A0DE9518-8D22-43BE-92B0-30420D991424}"/>
              </a:ext>
            </a:extLst>
          </p:cNvPr>
          <p:cNvSpPr/>
          <p:nvPr/>
        </p:nvSpPr>
        <p:spPr>
          <a:xfrm>
            <a:off x="228600" y="1219200"/>
            <a:ext cx="8763000" cy="5755422"/>
          </a:xfrm>
          <a:prstGeom prst="rect">
            <a:avLst/>
          </a:prstGeom>
        </p:spPr>
        <p:txBody>
          <a:bodyPr wrap="square">
            <a:spAutoFit/>
          </a:bodyPr>
          <a:lstStyle/>
          <a:p>
            <a:pPr defTabSz="457184">
              <a:defRPr sz="2400">
                <a:latin typeface="Bodoni SvtyTwo ITC TT-Book"/>
                <a:ea typeface="Bodoni SvtyTwo ITC TT-Book"/>
                <a:cs typeface="Bodoni SvtyTwo ITC TT-Book"/>
                <a:sym typeface="Bodoni SvtyTwo ITC TT-Book"/>
              </a:defRPr>
            </a:pPr>
            <a:endParaRPr lang="en-US" sz="1600" dirty="0">
              <a:latin typeface="Calibri" panose="020F0502020204030204" pitchFamily="34" charset="0"/>
              <a:cs typeface="Calibri" panose="020F0502020204030204" pitchFamily="34" charset="0"/>
            </a:endParaRPr>
          </a:p>
          <a:p>
            <a:pPr marL="457200" indent="-457200" defTabSz="457184">
              <a:buAutoNum type="arabicPeriod"/>
              <a:defRPr sz="2400">
                <a:latin typeface="Bodoni SvtyTwo ITC TT-Book"/>
                <a:ea typeface="Bodoni SvtyTwo ITC TT-Book"/>
                <a:cs typeface="Bodoni SvtyTwo ITC TT-Book"/>
                <a:sym typeface="Bodoni SvtyTwo ITC TT-Book"/>
              </a:defRPr>
            </a:pPr>
            <a:r>
              <a:rPr lang="en-US" sz="2400" b="1" dirty="0" smtClean="0">
                <a:solidFill>
                  <a:srgbClr val="0070C0"/>
                </a:solidFill>
                <a:latin typeface="Calibri" panose="020F0502020204030204" pitchFamily="34" charset="0"/>
                <a:cs typeface="Calibri" panose="020F0502020204030204" pitchFamily="34" charset="0"/>
              </a:rPr>
              <a:t>Immediate (Alarm) stage:</a:t>
            </a:r>
            <a:endParaRPr lang="en-US" sz="2400" b="1" dirty="0">
              <a:solidFill>
                <a:srgbClr val="0070C0"/>
              </a:solidFill>
              <a:latin typeface="Calibri" panose="020F0502020204030204" pitchFamily="34" charset="0"/>
              <a:cs typeface="Calibri" panose="020F0502020204030204" pitchFamily="34" charset="0"/>
            </a:endParaRP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	alarm goes off in the brain and registers physical pain </a:t>
            </a: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  increased production of adrenaline, noradrenaline</a:t>
            </a:r>
            <a:endParaRPr lang="en-US" sz="2400" dirty="0">
              <a:latin typeface="Calibri" panose="020F0502020204030204" pitchFamily="34" charset="0"/>
              <a:cs typeface="Calibri" panose="020F0502020204030204" pitchFamily="34" charset="0"/>
            </a:endParaRPr>
          </a:p>
          <a:p>
            <a:pPr defTabSz="457184">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t>
            </a:r>
            <a:r>
              <a:rPr lang="en-US" sz="2400" b="1" dirty="0" smtClean="0">
                <a:solidFill>
                  <a:srgbClr val="0070C0"/>
                </a:solidFill>
                <a:latin typeface="Calibri" panose="020F0502020204030204" pitchFamily="34" charset="0"/>
                <a:cs typeface="Calibri" panose="020F0502020204030204" pitchFamily="34" charset="0"/>
              </a:rPr>
              <a:t>Short Term (Coping Attempts)</a:t>
            </a:r>
            <a:r>
              <a:rPr lang="en-US" sz="2400" b="1" dirty="0" smtClean="0">
                <a:solidFill>
                  <a:srgbClr val="0070C0"/>
                </a:solidFill>
                <a:latin typeface="Calibri" panose="020F0502020204030204" pitchFamily="34" charset="0"/>
                <a:cs typeface="Calibri" panose="020F0502020204030204" pitchFamily="34" charset="0"/>
              </a:rPr>
              <a:t>: </a:t>
            </a: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  how to improve their inclusionary status</a:t>
            </a: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	pay attention to every social cue, cooperate, conform, and 	obey  	and look to regain control</a:t>
            </a:r>
          </a:p>
          <a:p>
            <a:pPr defTabSz="457184">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3. </a:t>
            </a:r>
            <a:r>
              <a:rPr lang="en-US" sz="2400" b="1" dirty="0" smtClean="0">
                <a:solidFill>
                  <a:srgbClr val="0070C0"/>
                </a:solidFill>
                <a:latin typeface="Calibri" panose="020F0502020204030204" pitchFamily="34" charset="0"/>
                <a:cs typeface="Calibri" panose="020F0502020204030204" pitchFamily="34" charset="0"/>
              </a:rPr>
              <a:t>Long Term</a:t>
            </a:r>
            <a:r>
              <a:rPr lang="en-US" sz="2400" b="1" dirty="0" smtClean="0">
                <a:solidFill>
                  <a:srgbClr val="0070C0"/>
                </a:solidFill>
                <a:latin typeface="Calibri" panose="020F0502020204030204" pitchFamily="34" charset="0"/>
                <a:cs typeface="Calibri" panose="020F0502020204030204" pitchFamily="34" charset="0"/>
              </a:rPr>
              <a:t> (Resignation/Exhaustion)</a:t>
            </a: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	depleted, depressed, helpless &amp; despairing </a:t>
            </a: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400" dirty="0" smtClean="0">
                <a:latin typeface="Calibri" panose="020F0502020204030204" pitchFamily="34" charset="0"/>
                <a:cs typeface="Calibri" panose="020F0502020204030204" pitchFamily="34" charset="0"/>
              </a:rPr>
              <a:t>  ruminative especially on lack of justice in process and search to        	balance the scales (critical factor in development of injury)</a:t>
            </a: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r>
              <a:rPr lang="en-US" sz="2000" dirty="0" smtClean="0">
                <a:sym typeface="Bodoni SvtyTwo ITC TT-Book"/>
              </a:rPr>
              <a:t>  </a:t>
            </a:r>
            <a:r>
              <a:rPr lang="en-US" sz="2000" dirty="0" smtClean="0">
                <a:sym typeface="Bodoni SvtyTwo ITC TT-Book"/>
              </a:rPr>
              <a:t>reduced </a:t>
            </a:r>
            <a:r>
              <a:rPr lang="en-US" sz="2000" dirty="0">
                <a:sym typeface="Bodoni SvtyTwo ITC TT-Book"/>
              </a:rPr>
              <a:t>serotonin, less blood flow to PFC, </a:t>
            </a:r>
            <a:r>
              <a:rPr lang="en-US" sz="2000" dirty="0" smtClean="0">
                <a:sym typeface="Bodoni SvtyTwo ITC TT-Book"/>
              </a:rPr>
              <a:t>increased </a:t>
            </a:r>
            <a:r>
              <a:rPr lang="en-US" sz="2000" dirty="0">
                <a:sym typeface="Bodoni SvtyTwo ITC TT-Book"/>
              </a:rPr>
              <a:t>production of </a:t>
            </a:r>
            <a:r>
              <a:rPr lang="en-US" sz="2000" dirty="0" smtClean="0">
                <a:sym typeface="Bodoni SvtyTwo ITC TT-Book"/>
              </a:rPr>
              <a:t>     	adrenalin </a:t>
            </a:r>
            <a:r>
              <a:rPr lang="en-US" sz="2000" dirty="0">
                <a:sym typeface="Bodoni SvtyTwo ITC TT-Book"/>
              </a:rPr>
              <a:t>and cortisol, decreased </a:t>
            </a:r>
            <a:r>
              <a:rPr lang="en-US" sz="2000" dirty="0" smtClean="0">
                <a:sym typeface="Bodoni SvtyTwo ITC TT-Book"/>
              </a:rPr>
              <a:t>dopamine and </a:t>
            </a:r>
            <a:r>
              <a:rPr lang="en-US" sz="2000" dirty="0">
                <a:sym typeface="Bodoni SvtyTwo ITC TT-Book"/>
              </a:rPr>
              <a:t>GABA</a:t>
            </a:r>
            <a:endParaRPr lang="en-CA" sz="2000" dirty="0">
              <a:sym typeface="Bodoni SvtyTwo ITC TT-Book"/>
            </a:endParaRPr>
          </a:p>
          <a:p>
            <a:pPr marL="342900" indent="-342900" defTabSz="457184">
              <a:buFont typeface="Arial" panose="020B0604020202020204" pitchFamily="34" charset="0"/>
              <a:buChar char="•"/>
              <a:defRPr sz="2400">
                <a:latin typeface="Bodoni SvtyTwo ITC TT-Book"/>
                <a:ea typeface="Bodoni SvtyTwo ITC TT-Book"/>
                <a:cs typeface="Bodoni SvtyTwo ITC TT-Book"/>
                <a:sym typeface="Bodoni SvtyTwo ITC TT-Book"/>
              </a:defRPr>
            </a:pPr>
            <a:endParaRPr lang="en-US" sz="2400" dirty="0" smtClean="0">
              <a:latin typeface="Calibri" panose="020F0502020204030204" pitchFamily="34" charset="0"/>
              <a:cs typeface="Calibri" panose="020F0502020204030204" pitchFamily="34" charset="0"/>
            </a:endParaRPr>
          </a:p>
          <a:p>
            <a:pPr defTabSz="457184">
              <a:defRPr sz="2400">
                <a:latin typeface="Bodoni SvtyTwo ITC TT-Book"/>
                <a:ea typeface="Bodoni SvtyTwo ITC TT-Book"/>
                <a:cs typeface="Bodoni SvtyTwo ITC TT-Book"/>
                <a:sym typeface="Bodoni SvtyTwo ITC TT-Book"/>
              </a:defRPr>
            </a:pPr>
            <a:endParaRPr lang="en-US"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273228"/>
            <a:ext cx="3032051" cy="541014"/>
          </a:xfrm>
          <a:prstGeom prst="rect">
            <a:avLst/>
          </a:prstGeom>
        </p:spPr>
      </p:pic>
      <p:sp>
        <p:nvSpPr>
          <p:cNvPr id="7" name="Footer Placeholder 3"/>
          <p:cNvSpPr txBox="1">
            <a:spLocks/>
          </p:cNvSpPr>
          <p:nvPr/>
        </p:nvSpPr>
        <p:spPr>
          <a:xfrm>
            <a:off x="4572000" y="632460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©Pat Ferris, Ph.D., 2019</a:t>
            </a:r>
            <a:endParaRPr lang="en-CA" dirty="0"/>
          </a:p>
        </p:txBody>
      </p:sp>
    </p:spTree>
    <p:extLst>
      <p:ext uri="{BB962C8B-B14F-4D97-AF65-F5344CB8AC3E}">
        <p14:creationId xmlns:p14="http://schemas.microsoft.com/office/powerpoint/2010/main" val="3627779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Treatment </a:t>
            </a:r>
            <a:endParaRPr lang="en-CA" dirty="0"/>
          </a:p>
        </p:txBody>
      </p:sp>
      <p:sp>
        <p:nvSpPr>
          <p:cNvPr id="7" name="Text Placeholder 6"/>
          <p:cNvSpPr>
            <a:spLocks noGrp="1"/>
          </p:cNvSpPr>
          <p:nvPr>
            <p:ph type="body" idx="1"/>
          </p:nvPr>
        </p:nvSpPr>
        <p:spPr/>
        <p:txBody>
          <a:bodyPr/>
          <a:lstStyle/>
          <a:p>
            <a:r>
              <a:rPr lang="en-CA" dirty="0" smtClean="0"/>
              <a:t>Connecting, Assessing, Diagnosing, treatment</a:t>
            </a:r>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59207"/>
            <a:ext cx="3489252" cy="622593"/>
          </a:xfrm>
          <a:prstGeom prst="rect">
            <a:avLst/>
          </a:prstGeom>
        </p:spPr>
      </p:pic>
      <p:sp>
        <p:nvSpPr>
          <p:cNvPr id="9" name="Footer Placeholder 3"/>
          <p:cNvSpPr>
            <a:spLocks noGrp="1"/>
          </p:cNvSpPr>
          <p:nvPr>
            <p:ph type="ftr" sz="quarter" idx="11"/>
          </p:nvPr>
        </p:nvSpPr>
        <p:spPr>
          <a:xfrm>
            <a:off x="5562600" y="6287940"/>
            <a:ext cx="33528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2125525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8760" y="6173837"/>
            <a:ext cx="11161240" cy="523220"/>
          </a:xfrm>
          <a:prstGeom prst="rect">
            <a:avLst/>
          </a:prstGeom>
        </p:spPr>
        <p:txBody>
          <a:bodyPr wrap="square">
            <a:spAutoFit/>
          </a:bodyPr>
          <a:lstStyle/>
          <a:p>
            <a:pPr algn="ctr"/>
            <a:r>
              <a:rPr lang="en-CA" sz="1400" b="1" spc="300" dirty="0">
                <a:solidFill>
                  <a:schemeClr val="bg1"/>
                </a:solidFill>
              </a:rPr>
              <a:t>                            Linda Crockett and Pat Ferris </a:t>
            </a:r>
          </a:p>
          <a:p>
            <a:pPr algn="ctr"/>
            <a:r>
              <a:rPr lang="en-CA" sz="1400" b="1" spc="300" dirty="0">
                <a:solidFill>
                  <a:schemeClr val="bg1"/>
                </a:solidFill>
              </a:rPr>
              <a:t>                                   Promoting Psychological Health and Safety in the Workplace</a:t>
            </a:r>
          </a:p>
        </p:txBody>
      </p:sp>
      <p:sp>
        <p:nvSpPr>
          <p:cNvPr id="3" name="Title 2">
            <a:extLst>
              <a:ext uri="{FF2B5EF4-FFF2-40B4-BE49-F238E27FC236}">
                <a16:creationId xmlns="" xmlns:a16="http://schemas.microsoft.com/office/drawing/2014/main" id="{D4D387D5-E605-4A19-9D6B-3DA9B6E28582}"/>
              </a:ext>
            </a:extLst>
          </p:cNvPr>
          <p:cNvSpPr>
            <a:spLocks noGrp="1"/>
          </p:cNvSpPr>
          <p:nvPr>
            <p:ph type="title"/>
          </p:nvPr>
        </p:nvSpPr>
        <p:spPr/>
        <p:txBody>
          <a:bodyPr/>
          <a:lstStyle/>
          <a:p>
            <a:pPr algn="ctr"/>
            <a:r>
              <a:rPr lang="en-US" b="1" dirty="0">
                <a:solidFill>
                  <a:schemeClr val="accent1">
                    <a:lumMod val="50000"/>
                  </a:schemeClr>
                </a:solidFill>
              </a:rPr>
              <a:t>The Therapeutic Journey </a:t>
            </a:r>
          </a:p>
        </p:txBody>
      </p:sp>
      <p:graphicFrame>
        <p:nvGraphicFramePr>
          <p:cNvPr id="8" name="Content Placeholder 3">
            <a:extLst>
              <a:ext uri="{FF2B5EF4-FFF2-40B4-BE49-F238E27FC236}">
                <a16:creationId xmlns="" xmlns:a16="http://schemas.microsoft.com/office/drawing/2014/main" id="{1C82CF2E-FE4C-410C-A17A-B251A3A50F1B}"/>
              </a:ext>
            </a:extLst>
          </p:cNvPr>
          <p:cNvGraphicFramePr>
            <a:graphicFrameLocks/>
          </p:cNvGraphicFramePr>
          <p:nvPr>
            <p:extLst>
              <p:ext uri="{D42A27DB-BD31-4B8C-83A1-F6EECF244321}">
                <p14:modId xmlns:p14="http://schemas.microsoft.com/office/powerpoint/2010/main" val="38316757"/>
              </p:ext>
            </p:extLst>
          </p:nvPr>
        </p:nvGraphicFramePr>
        <p:xfrm>
          <a:off x="76200" y="762000"/>
          <a:ext cx="9067800" cy="701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3228" y="6114942"/>
            <a:ext cx="3489252" cy="622593"/>
          </a:xfrm>
          <a:prstGeom prst="rect">
            <a:avLst/>
          </a:prstGeom>
        </p:spPr>
      </p:pic>
      <p:sp>
        <p:nvSpPr>
          <p:cNvPr id="7" name="Footer Placeholder 3"/>
          <p:cNvSpPr txBox="1">
            <a:spLocks/>
          </p:cNvSpPr>
          <p:nvPr/>
        </p:nvSpPr>
        <p:spPr>
          <a:xfrm>
            <a:off x="2514600" y="6372410"/>
            <a:ext cx="2819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©Pat Ferris, Ph.D., 2019</a:t>
            </a:r>
            <a:endParaRPr lang="en-CA" dirty="0"/>
          </a:p>
        </p:txBody>
      </p:sp>
    </p:spTree>
    <p:extLst>
      <p:ext uri="{BB962C8B-B14F-4D97-AF65-F5344CB8AC3E}">
        <p14:creationId xmlns:p14="http://schemas.microsoft.com/office/powerpoint/2010/main" val="72224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651" y="153690"/>
            <a:ext cx="8229601" cy="523220"/>
          </a:xfrm>
        </p:spPr>
        <p:txBody>
          <a:bodyPr bIns="9144" anchor="b"/>
          <a:lstStyle>
            <a:lvl1pPr>
              <a:defRPr sz="8800">
                <a:solidFill>
                  <a:srgbClr val="FFD700"/>
                </a:solidFill>
                <a:effectLst>
                  <a:outerShdw blurRad="38100" dist="38100" dir="2700000" algn="tl">
                    <a:srgbClr val="000000">
                      <a:alpha val="43137"/>
                    </a:srgbClr>
                  </a:outerShdw>
                </a:effectLst>
              </a:defRPr>
            </a:lvl1pPr>
          </a:lstStyle>
          <a:p>
            <a:pPr algn="ctr"/>
            <a:r>
              <a:rPr lang="en-US" sz="2800" b="1" dirty="0">
                <a:solidFill>
                  <a:schemeClr val="accent1">
                    <a:lumMod val="50000"/>
                  </a:schemeClr>
                </a:solidFill>
              </a:rPr>
              <a:t>Wampolds Contextual Model </a:t>
            </a:r>
          </a:p>
        </p:txBody>
      </p:sp>
      <p:sp>
        <p:nvSpPr>
          <p:cNvPr id="6" name="Rectangle 5"/>
          <p:cNvSpPr/>
          <p:nvPr/>
        </p:nvSpPr>
        <p:spPr>
          <a:xfrm>
            <a:off x="-2268760" y="6173837"/>
            <a:ext cx="11161240" cy="523220"/>
          </a:xfrm>
          <a:prstGeom prst="rect">
            <a:avLst/>
          </a:prstGeom>
        </p:spPr>
        <p:txBody>
          <a:bodyPr wrap="square">
            <a:spAutoFit/>
          </a:bodyPr>
          <a:lstStyle/>
          <a:p>
            <a:pPr algn="ctr"/>
            <a:r>
              <a:rPr lang="en-CA" sz="1400" b="1" spc="300" dirty="0">
                <a:solidFill>
                  <a:schemeClr val="bg1"/>
                </a:solidFill>
              </a:rPr>
              <a:t>                            Linda Crockett and Pat Ferris </a:t>
            </a:r>
          </a:p>
          <a:p>
            <a:pPr algn="ctr"/>
            <a:r>
              <a:rPr lang="en-CA" sz="1400" b="1" spc="300" dirty="0">
                <a:solidFill>
                  <a:schemeClr val="bg1"/>
                </a:solidFill>
              </a:rPr>
              <a:t>                                   Promoting Psychological Healthy and Safety in the Workplace</a:t>
            </a:r>
          </a:p>
        </p:txBody>
      </p:sp>
      <p:sp>
        <p:nvSpPr>
          <p:cNvPr id="2" name="Rectangle 1">
            <a:extLst>
              <a:ext uri="{FF2B5EF4-FFF2-40B4-BE49-F238E27FC236}">
                <a16:creationId xmlns="" xmlns:a16="http://schemas.microsoft.com/office/drawing/2014/main" id="{BFDF3CF3-7993-4B37-8A5B-1B048278E838}"/>
              </a:ext>
            </a:extLst>
          </p:cNvPr>
          <p:cNvSpPr/>
          <p:nvPr/>
        </p:nvSpPr>
        <p:spPr>
          <a:xfrm>
            <a:off x="107504" y="1412776"/>
            <a:ext cx="4176464" cy="3139321"/>
          </a:xfrm>
          <a:prstGeom prst="rect">
            <a:avLst/>
          </a:prstGeom>
        </p:spPr>
        <p:txBody>
          <a:bodyPr wrap="square">
            <a:spAutoFit/>
          </a:bodyPr>
          <a:lstStyle/>
          <a:p>
            <a:r>
              <a:rPr lang="en-GB" b="1" dirty="0"/>
              <a:t>Three pathways or mechanisms that produce benefits in psychotherapy”</a:t>
            </a:r>
          </a:p>
          <a:p>
            <a:r>
              <a:rPr lang="en-GB" dirty="0"/>
              <a:t> </a:t>
            </a:r>
          </a:p>
          <a:p>
            <a:r>
              <a:rPr lang="en-GB" dirty="0"/>
              <a:t>a) the real </a:t>
            </a:r>
            <a:r>
              <a:rPr lang="en-GB" dirty="0" smtClean="0"/>
              <a:t>relationship</a:t>
            </a:r>
            <a:endParaRPr lang="en-GB" dirty="0"/>
          </a:p>
          <a:p>
            <a:endParaRPr lang="en-GB" dirty="0"/>
          </a:p>
          <a:p>
            <a:r>
              <a:rPr lang="en-GB" dirty="0"/>
              <a:t>b) the creation of expectations through explaining the disorder and the treatment that is recommended; and </a:t>
            </a:r>
          </a:p>
          <a:p>
            <a:endParaRPr lang="en-GB" dirty="0"/>
          </a:p>
          <a:p>
            <a:r>
              <a:rPr lang="en-GB" dirty="0"/>
              <a:t>c) using specific therapeutic techniques to develop health promoting activities</a:t>
            </a:r>
            <a:endParaRPr lang="en-US" dirty="0"/>
          </a:p>
        </p:txBody>
      </p:sp>
      <p:sp>
        <p:nvSpPr>
          <p:cNvPr id="3" name="Rectangle 2">
            <a:extLst>
              <a:ext uri="{FF2B5EF4-FFF2-40B4-BE49-F238E27FC236}">
                <a16:creationId xmlns="" xmlns:a16="http://schemas.microsoft.com/office/drawing/2014/main" id="{085A26ED-9976-435B-8FC7-D4FC15DCDC65}"/>
              </a:ext>
            </a:extLst>
          </p:cNvPr>
          <p:cNvSpPr/>
          <p:nvPr/>
        </p:nvSpPr>
        <p:spPr>
          <a:xfrm>
            <a:off x="4552354" y="2204864"/>
            <a:ext cx="4572000" cy="2862322"/>
          </a:xfrm>
          <a:prstGeom prst="rect">
            <a:avLst/>
          </a:prstGeom>
        </p:spPr>
        <p:txBody>
          <a:bodyPr>
            <a:spAutoFit/>
          </a:bodyPr>
          <a:lstStyle/>
          <a:p>
            <a:pPr marL="457200" indent="-457200">
              <a:buAutoNum type="alphaLcParenR"/>
            </a:pPr>
            <a:r>
              <a:rPr lang="en-GB" dirty="0"/>
              <a:t>establishing a safe, trusting and real relationship; </a:t>
            </a:r>
          </a:p>
          <a:p>
            <a:endParaRPr lang="en-GB" dirty="0"/>
          </a:p>
          <a:p>
            <a:pPr marL="457200" indent="-457200">
              <a:buAutoNum type="alphaLcParenR"/>
            </a:pPr>
            <a:r>
              <a:rPr lang="en-GB" dirty="0"/>
              <a:t>education about exposure to and impact of workplace bullying, and the process of treatment; and </a:t>
            </a:r>
          </a:p>
          <a:p>
            <a:endParaRPr lang="en-GB" dirty="0"/>
          </a:p>
          <a:p>
            <a:pPr marL="457200" indent="-457200">
              <a:buAutoNum type="alphaLcParenR"/>
            </a:pPr>
            <a:r>
              <a:rPr lang="en-GB" dirty="0"/>
              <a:t>working with the client to engage in behavioural and thought changes that improve health and promote resiliency.</a:t>
            </a:r>
            <a:endParaRPr lang="en-US" dirty="0"/>
          </a:p>
        </p:txBody>
      </p:sp>
      <p:sp>
        <p:nvSpPr>
          <p:cNvPr id="7" name="Rectangle 6">
            <a:extLst>
              <a:ext uri="{FF2B5EF4-FFF2-40B4-BE49-F238E27FC236}">
                <a16:creationId xmlns="" xmlns:a16="http://schemas.microsoft.com/office/drawing/2014/main" id="{43B674D8-2C1D-4339-A15F-B0853B1C2EAF}"/>
              </a:ext>
            </a:extLst>
          </p:cNvPr>
          <p:cNvSpPr/>
          <p:nvPr/>
        </p:nvSpPr>
        <p:spPr>
          <a:xfrm>
            <a:off x="4788024" y="1412776"/>
            <a:ext cx="4572000" cy="646331"/>
          </a:xfrm>
          <a:prstGeom prst="rect">
            <a:avLst/>
          </a:prstGeom>
        </p:spPr>
        <p:txBody>
          <a:bodyPr>
            <a:spAutoFit/>
          </a:bodyPr>
          <a:lstStyle/>
          <a:p>
            <a:r>
              <a:rPr lang="en-US" b="1" dirty="0"/>
              <a:t>Translated to Treating Targets or Perpetrators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59207"/>
            <a:ext cx="3489252" cy="622593"/>
          </a:xfrm>
          <a:prstGeom prst="rect">
            <a:avLst/>
          </a:prstGeom>
        </p:spPr>
      </p:pic>
      <p:sp>
        <p:nvSpPr>
          <p:cNvPr id="9" name="Footer Placeholder 3"/>
          <p:cNvSpPr txBox="1">
            <a:spLocks/>
          </p:cNvSpPr>
          <p:nvPr/>
        </p:nvSpPr>
        <p:spPr>
          <a:xfrm>
            <a:off x="4572000" y="624840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©Pat Ferris, Ph.D., 2019</a:t>
            </a:r>
            <a:endParaRPr lang="en-CA" dirty="0"/>
          </a:p>
        </p:txBody>
      </p:sp>
    </p:spTree>
    <p:extLst>
      <p:ext uri="{BB962C8B-B14F-4D97-AF65-F5344CB8AC3E}">
        <p14:creationId xmlns:p14="http://schemas.microsoft.com/office/powerpoint/2010/main" val="1224009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Issues in Connecting: Establishing the Therapeutic Relationship</a:t>
            </a:r>
            <a:endParaRPr lang="en-CA" sz="3600" dirty="0"/>
          </a:p>
        </p:txBody>
      </p:sp>
      <p:sp>
        <p:nvSpPr>
          <p:cNvPr id="3" name="Text Placeholder 2"/>
          <p:cNvSpPr>
            <a:spLocks noGrp="1"/>
          </p:cNvSpPr>
          <p:nvPr>
            <p:ph idx="1"/>
          </p:nvPr>
        </p:nvSpPr>
        <p:spPr/>
        <p:txBody>
          <a:bodyPr>
            <a:normAutofit fontScale="92500" lnSpcReduction="10000"/>
          </a:bodyPr>
          <a:lstStyle/>
          <a:p>
            <a:r>
              <a:rPr lang="en-CA" dirty="0" smtClean="0"/>
              <a:t>Client will determine counsellor trustworthiness, expertise, compassion and ability to understand</a:t>
            </a:r>
          </a:p>
          <a:p>
            <a:r>
              <a:rPr lang="en-GB" dirty="0"/>
              <a:t>R</a:t>
            </a:r>
            <a:r>
              <a:rPr lang="en-GB" dirty="0" smtClean="0"/>
              <a:t>ole </a:t>
            </a:r>
            <a:r>
              <a:rPr lang="en-GB" dirty="0"/>
              <a:t>of the counsellor </a:t>
            </a:r>
            <a:r>
              <a:rPr lang="en-GB" dirty="0" smtClean="0"/>
              <a:t>is </a:t>
            </a:r>
            <a:r>
              <a:rPr lang="en-GB" dirty="0"/>
              <a:t>to be professional, warm, and welcoming, </a:t>
            </a:r>
            <a:r>
              <a:rPr lang="en-GB" dirty="0" smtClean="0"/>
              <a:t>to </a:t>
            </a:r>
            <a:r>
              <a:rPr lang="en-GB" dirty="0"/>
              <a:t>establish clear </a:t>
            </a:r>
            <a:r>
              <a:rPr lang="en-GB" dirty="0" smtClean="0"/>
              <a:t>boundaries </a:t>
            </a:r>
          </a:p>
          <a:p>
            <a:r>
              <a:rPr lang="en-GB" dirty="0" smtClean="0"/>
              <a:t>Strong focus on confidentiality</a:t>
            </a:r>
          </a:p>
          <a:p>
            <a:r>
              <a:rPr lang="en-GB" dirty="0" smtClean="0"/>
              <a:t>Extended first interview to facilitate listening to stories that are often long and disjointed (most critical point)</a:t>
            </a:r>
          </a:p>
          <a:p>
            <a:r>
              <a:rPr lang="en-GB" dirty="0" smtClean="0"/>
              <a:t>Sense of safety </a:t>
            </a:r>
            <a:r>
              <a:rPr lang="en-GB" dirty="0"/>
              <a:t>to talk, to be heard and </a:t>
            </a:r>
            <a:r>
              <a:rPr lang="en-GB" dirty="0" smtClean="0"/>
              <a:t>validated </a:t>
            </a:r>
            <a:r>
              <a:rPr lang="en-GB" dirty="0"/>
              <a:t>is the core of healing for the </a:t>
            </a:r>
            <a:r>
              <a:rPr lang="en-GB" dirty="0" smtClean="0"/>
              <a:t>target – ‘holding’ the client</a:t>
            </a:r>
          </a:p>
          <a:p>
            <a:r>
              <a:rPr lang="en-GB" dirty="0" smtClean="0"/>
              <a:t>Agree on goals</a:t>
            </a:r>
          </a:p>
          <a:p>
            <a:pPr lvl="1"/>
            <a:r>
              <a:rPr lang="en-GB" dirty="0" smtClean="0"/>
              <a:t>Realistic review of achieving justice and counsellor power</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5" name="Footer Placeholder 3"/>
          <p:cNvSpPr>
            <a:spLocks noGrp="1"/>
          </p:cNvSpPr>
          <p:nvPr>
            <p:ph type="ftr" sz="quarter" idx="11"/>
          </p:nvPr>
        </p:nvSpPr>
        <p:spPr>
          <a:xfrm>
            <a:off x="4572000" y="6364140"/>
            <a:ext cx="33528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402819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Most clients don’t understand why they were targeted</a:t>
            </a:r>
          </a:p>
          <a:p>
            <a:r>
              <a:rPr lang="en-CA" dirty="0" smtClean="0"/>
              <a:t>Blame self</a:t>
            </a:r>
          </a:p>
          <a:p>
            <a:r>
              <a:rPr lang="en-CA" dirty="0" smtClean="0"/>
              <a:t>Provide education on why people bully (e.g., personality, culture, stress, learning, mental disorders)</a:t>
            </a:r>
          </a:p>
          <a:p>
            <a:r>
              <a:rPr lang="en-CA" dirty="0" smtClean="0"/>
              <a:t>Provide education on why some people become targets</a:t>
            </a:r>
          </a:p>
          <a:p>
            <a:pPr lvl="1"/>
            <a:r>
              <a:rPr lang="en-CA" dirty="0" smtClean="0"/>
              <a:t>Overly conscientious</a:t>
            </a:r>
          </a:p>
          <a:p>
            <a:pPr lvl="1"/>
            <a:r>
              <a:rPr lang="en-CA" dirty="0" smtClean="0"/>
              <a:t>Highly competent</a:t>
            </a:r>
          </a:p>
          <a:p>
            <a:pPr lvl="1"/>
            <a:r>
              <a:rPr lang="en-CA" dirty="0" smtClean="0"/>
              <a:t>Unaware of politics/dynamic</a:t>
            </a:r>
          </a:p>
          <a:p>
            <a:pPr lvl="1"/>
            <a:r>
              <a:rPr lang="en-CA" dirty="0" smtClean="0"/>
              <a:t>Strong belief in just </a:t>
            </a:r>
            <a:r>
              <a:rPr lang="en-CA" dirty="0" smtClean="0"/>
              <a:t>world</a:t>
            </a:r>
          </a:p>
          <a:p>
            <a:pPr lvl="1"/>
            <a:r>
              <a:rPr lang="en-CA" dirty="0" smtClean="0"/>
              <a:t>Avoidant </a:t>
            </a:r>
          </a:p>
          <a:p>
            <a:pPr lvl="1"/>
            <a:r>
              <a:rPr lang="en-CA" dirty="0" smtClean="0"/>
              <a:t>Triggering of perpetrator</a:t>
            </a:r>
            <a:endParaRPr lang="en-CA" dirty="0"/>
          </a:p>
        </p:txBody>
      </p:sp>
      <p:sp>
        <p:nvSpPr>
          <p:cNvPr id="4" name="Footer Placeholder 3"/>
          <p:cNvSpPr>
            <a:spLocks noGrp="1"/>
          </p:cNvSpPr>
          <p:nvPr>
            <p:ph type="ftr" sz="quarter" idx="11"/>
          </p:nvPr>
        </p:nvSpPr>
        <p:spPr>
          <a:xfrm>
            <a:off x="4648200" y="6340475"/>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17</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1349347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CA" dirty="0" smtClean="0"/>
              <a:t>Issues in Assessment</a:t>
            </a:r>
            <a:endParaRPr lang="en-CA" dirty="0"/>
          </a:p>
        </p:txBody>
      </p:sp>
      <p:sp>
        <p:nvSpPr>
          <p:cNvPr id="3" name="Content Placeholder 2"/>
          <p:cNvSpPr>
            <a:spLocks noGrp="1"/>
          </p:cNvSpPr>
          <p:nvPr>
            <p:ph idx="1"/>
          </p:nvPr>
        </p:nvSpPr>
        <p:spPr/>
        <p:txBody>
          <a:bodyPr/>
          <a:lstStyle/>
          <a:p>
            <a:r>
              <a:rPr lang="en-CA" dirty="0" smtClean="0"/>
              <a:t>May take several sessions and won’t happen easily if the story is not told</a:t>
            </a:r>
          </a:p>
          <a:p>
            <a:r>
              <a:rPr lang="en-CA" dirty="0" smtClean="0"/>
              <a:t>Clients find this helpful to understanding and this acts as an educative tool as well</a:t>
            </a:r>
          </a:p>
          <a:p>
            <a:r>
              <a:rPr lang="en-CA" dirty="0" smtClean="0"/>
              <a:t>Use validated tools to add objectivity e.g. Negative Acts Questionnaire, Bullying Inventories, Brief Symptom Inventory, Psychiatric Diagnostic and Screening Questionnaire</a:t>
            </a:r>
          </a:p>
          <a:p>
            <a:r>
              <a:rPr lang="en-CA" dirty="0" smtClean="0"/>
              <a:t>Provide diagnosis as required</a:t>
            </a:r>
          </a:p>
          <a:p>
            <a:pPr marL="0" indent="0">
              <a:buNone/>
            </a:pPr>
            <a:endParaRPr lang="en-CA" dirty="0"/>
          </a:p>
        </p:txBody>
      </p:sp>
      <p:sp>
        <p:nvSpPr>
          <p:cNvPr id="4" name="Footer Placeholder 3"/>
          <p:cNvSpPr>
            <a:spLocks noGrp="1"/>
          </p:cNvSpPr>
          <p:nvPr>
            <p:ph type="ftr" sz="quarter" idx="11"/>
          </p:nvPr>
        </p:nvSpPr>
        <p:spPr>
          <a:xfrm>
            <a:off x="4419600" y="6172200"/>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18</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45879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Factors in Assessment</a:t>
            </a:r>
            <a:endParaRPr lang="en-CA" dirty="0"/>
          </a:p>
        </p:txBody>
      </p:sp>
      <p:sp>
        <p:nvSpPr>
          <p:cNvPr id="3" name="Content Placeholder 2"/>
          <p:cNvSpPr>
            <a:spLocks noGrp="1"/>
          </p:cNvSpPr>
          <p:nvPr>
            <p:ph idx="1"/>
          </p:nvPr>
        </p:nvSpPr>
        <p:spPr/>
        <p:txBody>
          <a:bodyPr>
            <a:normAutofit fontScale="92500" lnSpcReduction="10000"/>
          </a:bodyPr>
          <a:lstStyle/>
          <a:p>
            <a:r>
              <a:rPr lang="en-AU" dirty="0" smtClean="0"/>
              <a:t>Physical symptoms</a:t>
            </a:r>
          </a:p>
          <a:p>
            <a:pPr lvl="1"/>
            <a:r>
              <a:rPr lang="en-AU" dirty="0" smtClean="0"/>
              <a:t>Sleep, fatigue, skin disorders, somatic complaints</a:t>
            </a:r>
          </a:p>
          <a:p>
            <a:r>
              <a:rPr lang="en-AU" dirty="0" smtClean="0"/>
              <a:t>Psychological symptoms</a:t>
            </a:r>
          </a:p>
          <a:p>
            <a:pPr lvl="1"/>
            <a:r>
              <a:rPr lang="en-AU" dirty="0" smtClean="0"/>
              <a:t>Rumination, anxiety, depression, obsessions, agoraphobia, trauma </a:t>
            </a:r>
            <a:r>
              <a:rPr lang="en-AU" dirty="0" smtClean="0"/>
              <a:t>related, presence of suicidal ideation/plan</a:t>
            </a:r>
            <a:endParaRPr lang="en-AU" dirty="0" smtClean="0"/>
          </a:p>
          <a:p>
            <a:r>
              <a:rPr lang="en-AU" dirty="0" smtClean="0"/>
              <a:t>Cognitive symptoms</a:t>
            </a:r>
          </a:p>
          <a:p>
            <a:pPr lvl="1"/>
            <a:r>
              <a:rPr lang="en-AU" dirty="0" smtClean="0"/>
              <a:t>Poor memory, unable to learn, poor problem solving </a:t>
            </a:r>
          </a:p>
          <a:p>
            <a:r>
              <a:rPr lang="en-AU" dirty="0" smtClean="0"/>
              <a:t>Social symptoms</a:t>
            </a:r>
          </a:p>
          <a:p>
            <a:pPr lvl="1"/>
            <a:r>
              <a:rPr lang="en-AU" dirty="0" smtClean="0"/>
              <a:t>Impoverished/conflictual family and social relationships </a:t>
            </a:r>
          </a:p>
          <a:p>
            <a:r>
              <a:rPr lang="en-AU" dirty="0" smtClean="0"/>
              <a:t>Personality changes</a:t>
            </a:r>
          </a:p>
          <a:p>
            <a:pPr lvl="1"/>
            <a:r>
              <a:rPr lang="en-AU" dirty="0" smtClean="0"/>
              <a:t>Loss of perception of self, shame, guilt, conflictual</a:t>
            </a:r>
            <a:endParaRPr lang="en-CA" dirty="0"/>
          </a:p>
        </p:txBody>
      </p:sp>
      <p:sp>
        <p:nvSpPr>
          <p:cNvPr id="4" name="Footer Placeholder 3"/>
          <p:cNvSpPr>
            <a:spLocks noGrp="1"/>
          </p:cNvSpPr>
          <p:nvPr>
            <p:ph type="ftr" sz="quarter" idx="11"/>
          </p:nvPr>
        </p:nvSpPr>
        <p:spPr>
          <a:xfrm>
            <a:off x="4191000" y="6243675"/>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19</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145024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dirty="0" smtClean="0"/>
              <a:t>Discuss 25+ years treating and working with targets of workplace bullying</a:t>
            </a:r>
          </a:p>
          <a:p>
            <a:r>
              <a:rPr lang="en-CA" dirty="0" smtClean="0"/>
              <a:t>Understanding the injury</a:t>
            </a:r>
          </a:p>
          <a:p>
            <a:pPr lvl="1"/>
            <a:r>
              <a:rPr lang="en-CA" dirty="0" smtClean="0"/>
              <a:t>Antecedents, moderators, outcomes</a:t>
            </a:r>
          </a:p>
          <a:p>
            <a:r>
              <a:rPr lang="en-CA" dirty="0" smtClean="0"/>
              <a:t>Assessment</a:t>
            </a:r>
            <a:endParaRPr lang="en-CA" dirty="0" smtClean="0"/>
          </a:p>
          <a:p>
            <a:r>
              <a:rPr lang="en-CA" dirty="0" smtClean="0"/>
              <a:t>Diagnoses: debate, ideas, discussion</a:t>
            </a:r>
          </a:p>
          <a:p>
            <a:r>
              <a:rPr lang="en-CA" dirty="0" smtClean="0"/>
              <a:t> Counselling treatment </a:t>
            </a:r>
            <a:r>
              <a:rPr lang="en-CA" dirty="0" smtClean="0"/>
              <a:t>model</a:t>
            </a:r>
            <a:endParaRPr lang="en-CA" dirty="0" smtClean="0"/>
          </a:p>
        </p:txBody>
      </p:sp>
      <p:sp>
        <p:nvSpPr>
          <p:cNvPr id="4" name="Footer Placeholder 3"/>
          <p:cNvSpPr>
            <a:spLocks noGrp="1"/>
          </p:cNvSpPr>
          <p:nvPr>
            <p:ph type="ftr" sz="quarter" idx="11"/>
          </p:nvPr>
        </p:nvSpPr>
        <p:spPr>
          <a:xfrm>
            <a:off x="5105400" y="6243675"/>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645422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0"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54" y="1341118"/>
            <a:ext cx="7956376" cy="437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04048" y="1710100"/>
            <a:ext cx="3096344" cy="369332"/>
          </a:xfrm>
          <a:prstGeom prst="rect">
            <a:avLst/>
          </a:prstGeom>
          <a:solidFill>
            <a:schemeClr val="bg1"/>
          </a:solidFill>
        </p:spPr>
        <p:txBody>
          <a:bodyPr wrap="square" rtlCol="0">
            <a:spAutoFit/>
          </a:bodyPr>
          <a:lstStyle/>
          <a:p>
            <a:endParaRPr lang="en-CA" dirty="0"/>
          </a:p>
        </p:txBody>
      </p:sp>
      <p:sp>
        <p:nvSpPr>
          <p:cNvPr id="3" name="TextBox 2"/>
          <p:cNvSpPr txBox="1"/>
          <p:nvPr/>
        </p:nvSpPr>
        <p:spPr>
          <a:xfrm>
            <a:off x="1763688" y="836712"/>
            <a:ext cx="5472608" cy="461665"/>
          </a:xfrm>
          <a:prstGeom prst="rect">
            <a:avLst/>
          </a:prstGeom>
          <a:noFill/>
        </p:spPr>
        <p:txBody>
          <a:bodyPr wrap="square" rtlCol="0">
            <a:spAutoFit/>
          </a:bodyPr>
          <a:lstStyle/>
          <a:p>
            <a:r>
              <a:rPr lang="en-CA" sz="2400" b="1" dirty="0" smtClean="0"/>
              <a:t>Brief Symptom Inventory Example</a:t>
            </a:r>
            <a:endParaRPr lang="en-CA"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6" name="Footer Placeholder 3"/>
          <p:cNvSpPr>
            <a:spLocks noGrp="1"/>
          </p:cNvSpPr>
          <p:nvPr>
            <p:ph type="ftr" sz="quarter" idx="11"/>
          </p:nvPr>
        </p:nvSpPr>
        <p:spPr>
          <a:xfrm>
            <a:off x="5311330" y="6243675"/>
            <a:ext cx="33528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175041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CA" dirty="0" smtClean="0"/>
              <a:t>PDSQ</a:t>
            </a:r>
            <a:endParaRPr lang="en-CA" dirty="0"/>
          </a:p>
        </p:txBody>
      </p:sp>
      <p:sp>
        <p:nvSpPr>
          <p:cNvPr id="2" name="Footer Placeholder 1"/>
          <p:cNvSpPr>
            <a:spLocks noGrp="1"/>
          </p:cNvSpPr>
          <p:nvPr>
            <p:ph type="ftr" sz="quarter" idx="11"/>
          </p:nvPr>
        </p:nvSpPr>
        <p:spPr>
          <a:xfrm>
            <a:off x="4876800" y="6248400"/>
            <a:ext cx="3352800" cy="365125"/>
          </a:xfrm>
        </p:spPr>
        <p:txBody>
          <a:bodyPr/>
          <a:lstStyle/>
          <a:p>
            <a:r>
              <a:rPr lang="en-CA" dirty="0" smtClean="0"/>
              <a:t>©Pat Ferris, Ph.D., 2019</a:t>
            </a:r>
            <a:endParaRPr lang="en-CA" dirty="0"/>
          </a:p>
        </p:txBody>
      </p:sp>
      <p:sp>
        <p:nvSpPr>
          <p:cNvPr id="3" name="Slide Number Placeholder 2"/>
          <p:cNvSpPr>
            <a:spLocks noGrp="1"/>
          </p:cNvSpPr>
          <p:nvPr>
            <p:ph type="sldNum" sz="quarter" idx="12"/>
          </p:nvPr>
        </p:nvSpPr>
        <p:spPr/>
        <p:txBody>
          <a:bodyPr/>
          <a:lstStyle/>
          <a:p>
            <a:fld id="{D94E1F9A-BA77-45FF-BA37-8D2F69C3E0A8}" type="slidenum">
              <a:rPr lang="en-CA" smtClean="0"/>
              <a:t>21</a:t>
            </a:fld>
            <a:endParaRPr lang="en-CA"/>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762000"/>
            <a:ext cx="4249482" cy="549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3243651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Diagnostic Issues</a:t>
            </a:r>
            <a:endParaRPr lang="en-CA" dirty="0"/>
          </a:p>
        </p:txBody>
      </p:sp>
      <p:sp>
        <p:nvSpPr>
          <p:cNvPr id="3" name="Content Placeholder 2"/>
          <p:cNvSpPr>
            <a:spLocks noGrp="1"/>
          </p:cNvSpPr>
          <p:nvPr>
            <p:ph idx="1"/>
          </p:nvPr>
        </p:nvSpPr>
        <p:spPr>
          <a:xfrm>
            <a:off x="381000" y="1905000"/>
            <a:ext cx="8229600" cy="4389120"/>
          </a:xfrm>
        </p:spPr>
        <p:txBody>
          <a:bodyPr/>
          <a:lstStyle/>
          <a:p>
            <a:r>
              <a:rPr lang="en-CA" dirty="0" smtClean="0"/>
              <a:t>Adjustment Disorders </a:t>
            </a:r>
          </a:p>
          <a:p>
            <a:r>
              <a:rPr lang="en-CA" dirty="0" smtClean="0"/>
              <a:t>Depressive and Anxiety Disorders</a:t>
            </a:r>
          </a:p>
          <a:p>
            <a:r>
              <a:rPr lang="en-CA" dirty="0" smtClean="0"/>
              <a:t>Post Traumatic Stress Disorder</a:t>
            </a:r>
          </a:p>
          <a:p>
            <a:pPr lvl="1"/>
            <a:r>
              <a:rPr lang="en-CA" dirty="0" smtClean="0"/>
              <a:t>Exposure to life threatening </a:t>
            </a:r>
            <a:r>
              <a:rPr lang="en-CA" dirty="0" smtClean="0"/>
              <a:t>situation</a:t>
            </a:r>
          </a:p>
          <a:p>
            <a:r>
              <a:rPr lang="en-CA" dirty="0" smtClean="0"/>
              <a:t>Complex Cumulative Trauma</a:t>
            </a:r>
            <a:endParaRPr lang="en-CA" dirty="0" smtClean="0"/>
          </a:p>
          <a:p>
            <a:r>
              <a:rPr lang="en-CA" dirty="0" smtClean="0"/>
              <a:t>Personality Disorders e.g., Paranoid</a:t>
            </a:r>
          </a:p>
          <a:p>
            <a:r>
              <a:rPr lang="en-CA" dirty="0" smtClean="0"/>
              <a:t>Delusional/Psychotic Disorders</a:t>
            </a:r>
            <a:endParaRPr lang="en-CA" dirty="0"/>
          </a:p>
        </p:txBody>
      </p:sp>
      <p:sp>
        <p:nvSpPr>
          <p:cNvPr id="4" name="Footer Placeholder 3"/>
          <p:cNvSpPr>
            <a:spLocks noGrp="1"/>
          </p:cNvSpPr>
          <p:nvPr>
            <p:ph type="ftr" sz="quarter" idx="11"/>
          </p:nvPr>
        </p:nvSpPr>
        <p:spPr>
          <a:xfrm>
            <a:off x="4648200" y="6243675"/>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22</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760945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5464066"/>
              </p:ext>
            </p:extLst>
          </p:nvPr>
        </p:nvGraphicFramePr>
        <p:xfrm>
          <a:off x="-36511" y="0"/>
          <a:ext cx="9180511" cy="6878042"/>
        </p:xfrm>
        <a:graphic>
          <a:graphicData uri="http://schemas.openxmlformats.org/drawingml/2006/table">
            <a:tbl>
              <a:tblPr firstRow="1" bandRow="1">
                <a:tableStyleId>{21E4AEA4-8DFA-4A89-87EB-49C32662AFE0}</a:tableStyleId>
              </a:tblPr>
              <a:tblGrid>
                <a:gridCol w="2838045"/>
                <a:gridCol w="3751873"/>
                <a:gridCol w="2590593"/>
              </a:tblGrid>
              <a:tr h="437157">
                <a:tc>
                  <a:txBody>
                    <a:bodyPr/>
                    <a:lstStyle/>
                    <a:p>
                      <a:r>
                        <a:rPr lang="en-CA" sz="2400" dirty="0" smtClean="0">
                          <a:latin typeface="Times New Roman" panose="02020603050405020304" pitchFamily="18" charset="0"/>
                          <a:cs typeface="Times New Roman" panose="02020603050405020304" pitchFamily="18" charset="0"/>
                        </a:rPr>
                        <a:t>Diagnostic Issues</a:t>
                      </a:r>
                      <a:endParaRPr lang="en-CA" sz="2400" dirty="0">
                        <a:latin typeface="Times New Roman" panose="02020603050405020304" pitchFamily="18" charset="0"/>
                        <a:cs typeface="Times New Roman" panose="02020603050405020304" pitchFamily="18" charset="0"/>
                      </a:endParaRPr>
                    </a:p>
                  </a:txBody>
                  <a:tcPr/>
                </a:tc>
                <a:tc>
                  <a:txBody>
                    <a:bodyPr/>
                    <a:lstStyle/>
                    <a:p>
                      <a:r>
                        <a:rPr lang="en-CA" sz="2400" dirty="0" smtClean="0"/>
                        <a:t>Presentation</a:t>
                      </a:r>
                      <a:endParaRPr lang="en-CA" sz="2400" dirty="0">
                        <a:latin typeface="Times New Roman" panose="02020603050405020304" pitchFamily="18" charset="0"/>
                        <a:cs typeface="Times New Roman" panose="02020603050405020304" pitchFamily="18" charset="0"/>
                      </a:endParaRPr>
                    </a:p>
                  </a:txBody>
                  <a:tcPr/>
                </a:tc>
                <a:tc>
                  <a:txBody>
                    <a:bodyPr/>
                    <a:lstStyle/>
                    <a:p>
                      <a:r>
                        <a:rPr lang="en-CA" sz="2400" dirty="0" smtClean="0"/>
                        <a:t>Diagnosis</a:t>
                      </a:r>
                      <a:endParaRPr lang="en-CA" sz="2400" dirty="0">
                        <a:latin typeface="Times New Roman" panose="02020603050405020304" pitchFamily="18" charset="0"/>
                        <a:cs typeface="Times New Roman" panose="02020603050405020304" pitchFamily="18" charset="0"/>
                      </a:endParaRPr>
                    </a:p>
                  </a:txBody>
                  <a:tcPr/>
                </a:tc>
              </a:tr>
              <a:tr h="1797155">
                <a:tc>
                  <a:txBody>
                    <a:bodyPr/>
                    <a:lstStyle/>
                    <a:p>
                      <a:r>
                        <a:rPr lang="en-CA" sz="2400" dirty="0" smtClean="0"/>
                        <a:t>Mild</a:t>
                      </a:r>
                    </a:p>
                    <a:p>
                      <a:r>
                        <a:rPr lang="en-CA" dirty="0" smtClean="0"/>
                        <a:t>Generally</a:t>
                      </a:r>
                      <a:r>
                        <a:rPr lang="en-CA" baseline="0" dirty="0" smtClean="0"/>
                        <a:t> within 3 months of exposure</a:t>
                      </a:r>
                      <a:endParaRPr lang="en-CA" dirty="0" smtClean="0"/>
                    </a:p>
                    <a:p>
                      <a:r>
                        <a:rPr lang="en-CA" dirty="0" smtClean="0"/>
                        <a:t>Organizational</a:t>
                      </a:r>
                      <a:r>
                        <a:rPr lang="en-CA" baseline="0" dirty="0" smtClean="0"/>
                        <a:t> support</a:t>
                      </a:r>
                      <a:endParaRPr lang="en-CA"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Remains at 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Stable personal relationships,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Ability to regulate emotions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Minimal</a:t>
                      </a:r>
                      <a:r>
                        <a:rPr lang="en-US" sz="1800" baseline="0" dirty="0" smtClean="0">
                          <a:effectLst/>
                        </a:rPr>
                        <a:t> anxiety, depression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effectLst/>
                        </a:rPr>
                        <a:t>Sense of control</a:t>
                      </a:r>
                      <a:endParaRPr lang="en-US" sz="1800" baseline="0" dirty="0" smtClean="0">
                        <a:effectLst/>
                        <a:latin typeface="Times New Roman" panose="02020603050405020304" pitchFamily="18" charset="0"/>
                        <a:ea typeface="Calibri"/>
                        <a:cs typeface="Times New Roman" panose="02020603050405020304" pitchFamily="18" charset="0"/>
                      </a:endParaRPr>
                    </a:p>
                  </a:txBody>
                  <a:tcPr/>
                </a:tc>
                <a:tc>
                  <a:txBody>
                    <a:bodyPr/>
                    <a:lstStyle/>
                    <a:p>
                      <a:pPr marL="0" marR="0">
                        <a:lnSpc>
                          <a:spcPct val="115000"/>
                        </a:lnSpc>
                        <a:spcBef>
                          <a:spcPts val="0"/>
                        </a:spcBef>
                        <a:spcAft>
                          <a:spcPts val="0"/>
                        </a:spcAft>
                      </a:pPr>
                      <a:r>
                        <a:rPr lang="en-US" sz="1800" dirty="0" smtClean="0">
                          <a:effectLst/>
                        </a:rPr>
                        <a:t>Adjustment disorder</a:t>
                      </a:r>
                    </a:p>
                    <a:p>
                      <a:pPr marL="0" marR="0">
                        <a:lnSpc>
                          <a:spcPct val="115000"/>
                        </a:lnSpc>
                        <a:spcBef>
                          <a:spcPts val="0"/>
                        </a:spcBef>
                        <a:spcAft>
                          <a:spcPts val="0"/>
                        </a:spcAft>
                      </a:pPr>
                      <a:r>
                        <a:rPr lang="en-US" sz="1800" dirty="0" smtClean="0">
                          <a:effectLst/>
                        </a:rPr>
                        <a:t>Occupational Problem </a:t>
                      </a:r>
                      <a:endParaRPr lang="en-US" sz="1800" dirty="0" smtClean="0">
                        <a:effectLst/>
                        <a:latin typeface="Times New Roman" panose="02020603050405020304" pitchFamily="18" charset="0"/>
                        <a:cs typeface="Times New Roman" panose="02020603050405020304" pitchFamily="18" charset="0"/>
                      </a:endParaRPr>
                    </a:p>
                  </a:txBody>
                  <a:tcPr/>
                </a:tc>
              </a:tr>
              <a:tr h="1996592">
                <a:tc>
                  <a:txBody>
                    <a:bodyPr/>
                    <a:lstStyle/>
                    <a:p>
                      <a:r>
                        <a:rPr lang="en-CA" sz="2400" dirty="0" smtClean="0"/>
                        <a:t>Moderate</a:t>
                      </a:r>
                    </a:p>
                    <a:p>
                      <a:r>
                        <a:rPr lang="en-CA" dirty="0" smtClean="0"/>
                        <a:t>3-6 months exposure</a:t>
                      </a:r>
                    </a:p>
                    <a:p>
                      <a:r>
                        <a:rPr lang="en-CA" dirty="0" smtClean="0"/>
                        <a:t>Failure</a:t>
                      </a:r>
                      <a:r>
                        <a:rPr lang="en-CA" baseline="0" dirty="0" smtClean="0"/>
                        <a:t> of organizational supports</a:t>
                      </a:r>
                      <a:endParaRPr lang="en-CA" dirty="0" smtClean="0"/>
                    </a:p>
                    <a:p>
                      <a:endParaRPr lang="en-CA"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Greater disruption in work and personal relationships, physical pain, poor sleep, focus on injustice, rumination on why, avoidant</a:t>
                      </a:r>
                      <a:r>
                        <a:rPr lang="en-US" sz="1800" baseline="0" dirty="0" smtClean="0">
                          <a:effectLst/>
                        </a:rPr>
                        <a:t> at work or on sick leave</a:t>
                      </a:r>
                      <a:endParaRPr lang="en-US" sz="1800" dirty="0" smtClean="0">
                        <a:effectLst/>
                      </a:endParaRPr>
                    </a:p>
                    <a:p>
                      <a:endParaRPr lang="en-CA" dirty="0">
                        <a:latin typeface="Times New Roman" panose="02020603050405020304" pitchFamily="18" charset="0"/>
                        <a:cs typeface="Times New Roman" panose="02020603050405020304" pitchFamily="18" charset="0"/>
                      </a:endParaRPr>
                    </a:p>
                  </a:txBody>
                  <a:tcPr/>
                </a:tc>
                <a:tc>
                  <a:txBody>
                    <a:bodyPr/>
                    <a:lstStyle/>
                    <a:p>
                      <a:pPr marL="0" marR="0">
                        <a:lnSpc>
                          <a:spcPct val="115000"/>
                        </a:lnSpc>
                        <a:spcBef>
                          <a:spcPts val="0"/>
                        </a:spcBef>
                        <a:spcAft>
                          <a:spcPts val="0"/>
                        </a:spcAft>
                      </a:pPr>
                      <a:r>
                        <a:rPr lang="en-US" sz="1800" dirty="0" smtClean="0">
                          <a:effectLst/>
                        </a:rPr>
                        <a:t>Adjustment disorder, MDE, Anxiety disorder, </a:t>
                      </a:r>
                    </a:p>
                    <a:p>
                      <a:endParaRPr lang="en-CA" dirty="0">
                        <a:latin typeface="Times New Roman" panose="02020603050405020304" pitchFamily="18" charset="0"/>
                        <a:cs typeface="Times New Roman" panose="02020603050405020304" pitchFamily="18" charset="0"/>
                      </a:endParaRPr>
                    </a:p>
                  </a:txBody>
                  <a:tcPr/>
                </a:tc>
              </a:tr>
              <a:tr h="2627095">
                <a:tc>
                  <a:txBody>
                    <a:bodyPr/>
                    <a:lstStyle/>
                    <a:p>
                      <a:r>
                        <a:rPr lang="en-CA" sz="2400" dirty="0" smtClean="0"/>
                        <a:t>Severe</a:t>
                      </a:r>
                    </a:p>
                    <a:p>
                      <a:r>
                        <a:rPr lang="en-CA" sz="1800" dirty="0" smtClean="0"/>
                        <a:t>Prolonged</a:t>
                      </a:r>
                      <a:r>
                        <a:rPr lang="en-CA" sz="1800" baseline="0" dirty="0" smtClean="0"/>
                        <a:t> exposure</a:t>
                      </a:r>
                    </a:p>
                    <a:p>
                      <a:r>
                        <a:rPr lang="en-CA" sz="1800" baseline="0" dirty="0" smtClean="0"/>
                        <a:t>Organizational failure</a:t>
                      </a:r>
                    </a:p>
                    <a:p>
                      <a:r>
                        <a:rPr lang="en-CA" sz="1800" baseline="0" dirty="0" smtClean="0"/>
                        <a:t>Late access to appropriate treatment</a:t>
                      </a:r>
                      <a:endParaRPr lang="en-CA" sz="1800" dirty="0" smtClean="0"/>
                    </a:p>
                    <a:p>
                      <a:endParaRPr lang="en-CA" sz="2400" b="1" dirty="0">
                        <a:latin typeface="Times New Roman" panose="02020603050405020304" pitchFamily="18" charset="0"/>
                        <a:cs typeface="Times New Roman" panose="02020603050405020304" pitchFamily="18" charset="0"/>
                      </a:endParaRPr>
                    </a:p>
                  </a:txBody>
                  <a:tcPr/>
                </a:tc>
                <a:tc>
                  <a:txBody>
                    <a:bodyPr/>
                    <a:lstStyle/>
                    <a:p>
                      <a:r>
                        <a:rPr lang="en-CA" dirty="0" smtClean="0"/>
                        <a:t>Unable to work     </a:t>
                      </a:r>
                    </a:p>
                    <a:p>
                      <a:r>
                        <a:rPr lang="en-CA" dirty="0" smtClean="0"/>
                        <a:t>Severe</a:t>
                      </a:r>
                      <a:r>
                        <a:rPr lang="en-CA" baseline="0" dirty="0" smtClean="0"/>
                        <a:t> rumination o</a:t>
                      </a:r>
                      <a:r>
                        <a:rPr lang="en-CA" dirty="0" smtClean="0"/>
                        <a:t>n justice</a:t>
                      </a:r>
                    </a:p>
                    <a:p>
                      <a:r>
                        <a:rPr lang="en-CA" dirty="0" smtClean="0"/>
                        <a:t>Avoidant</a:t>
                      </a:r>
                    </a:p>
                    <a:p>
                      <a:r>
                        <a:rPr lang="en-CA" dirty="0" smtClean="0"/>
                        <a:t>Hypervigilant, triggered, distrusting</a:t>
                      </a:r>
                    </a:p>
                    <a:p>
                      <a:r>
                        <a:rPr lang="en-CA" baseline="0" dirty="0" smtClean="0"/>
                        <a:t>Poor relationships</a:t>
                      </a:r>
                    </a:p>
                    <a:p>
                      <a:r>
                        <a:rPr lang="en-CA" baseline="0" dirty="0" smtClean="0"/>
                        <a:t>Paranoid/Delusional/persecutory thinking </a:t>
                      </a:r>
                    </a:p>
                    <a:p>
                      <a:r>
                        <a:rPr lang="en-CA" baseline="0" dirty="0" smtClean="0"/>
                        <a:t>Suicidal ideation, loss of self </a:t>
                      </a:r>
                      <a:endParaRPr lang="en-CA" dirty="0">
                        <a:latin typeface="Times New Roman" panose="02020603050405020304" pitchFamily="18" charset="0"/>
                        <a:cs typeface="Times New Roman" panose="02020603050405020304" pitchFamily="18" charset="0"/>
                      </a:endParaRPr>
                    </a:p>
                  </a:txBody>
                  <a:tcPr/>
                </a:tc>
                <a:tc>
                  <a:txBody>
                    <a:bodyPr/>
                    <a:lstStyle/>
                    <a:p>
                      <a:r>
                        <a:rPr lang="en-CA" dirty="0" smtClean="0"/>
                        <a:t>Complex</a:t>
                      </a:r>
                      <a:r>
                        <a:rPr lang="en-CA" baseline="0" dirty="0" smtClean="0"/>
                        <a:t> PTSD </a:t>
                      </a:r>
                    </a:p>
                    <a:p>
                      <a:r>
                        <a:rPr lang="en-CA" baseline="0" dirty="0" smtClean="0"/>
                        <a:t>WPB Trauma</a:t>
                      </a:r>
                    </a:p>
                    <a:p>
                      <a:r>
                        <a:rPr lang="en-CA" baseline="0" dirty="0" smtClean="0"/>
                        <a:t>Moral Injury</a:t>
                      </a:r>
                    </a:p>
                    <a:p>
                      <a:r>
                        <a:rPr lang="en-CA" baseline="0" dirty="0" smtClean="0"/>
                        <a:t>Rule out psychosis and Delusional Disorder</a:t>
                      </a:r>
                    </a:p>
                    <a:p>
                      <a:r>
                        <a:rPr lang="en-CA" baseline="0" dirty="0" smtClean="0"/>
                        <a:t>Brief Psychotic Disorder</a:t>
                      </a:r>
                      <a:endParaRPr lang="en-CA" i="1" dirty="0">
                        <a:latin typeface="Times New Roman" panose="02020603050405020304" pitchFamily="18" charset="0"/>
                        <a:cs typeface="Times New Roman" panose="02020603050405020304" pitchFamily="18" charset="0"/>
                      </a:endParaRPr>
                    </a:p>
                  </a:txBody>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305293"/>
            <a:ext cx="2422451" cy="432242"/>
          </a:xfrm>
          <a:prstGeom prst="rect">
            <a:avLst/>
          </a:prstGeom>
        </p:spPr>
      </p:pic>
      <p:sp>
        <p:nvSpPr>
          <p:cNvPr id="5" name="Footer Placeholder 3"/>
          <p:cNvSpPr>
            <a:spLocks noGrp="1"/>
          </p:cNvSpPr>
          <p:nvPr>
            <p:ph type="ftr" sz="quarter" idx="11"/>
          </p:nvPr>
        </p:nvSpPr>
        <p:spPr>
          <a:xfrm>
            <a:off x="6705600" y="6333174"/>
            <a:ext cx="20574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3420969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Treatment: Calm </a:t>
            </a:r>
            <a:r>
              <a:rPr lang="en-CA" sz="4000" dirty="0" smtClean="0"/>
              <a:t>the Sympathetic Nervous and </a:t>
            </a:r>
            <a:r>
              <a:rPr lang="en-CA" sz="4000" dirty="0" err="1" smtClean="0"/>
              <a:t>Musculo</a:t>
            </a:r>
            <a:r>
              <a:rPr lang="en-CA" sz="4000" dirty="0" smtClean="0"/>
              <a:t>-Skeletal Systems</a:t>
            </a:r>
            <a:endParaRPr lang="en-CA" sz="4000" dirty="0"/>
          </a:p>
        </p:txBody>
      </p:sp>
      <p:sp>
        <p:nvSpPr>
          <p:cNvPr id="3" name="Content Placeholder 2"/>
          <p:cNvSpPr>
            <a:spLocks noGrp="1"/>
          </p:cNvSpPr>
          <p:nvPr>
            <p:ph idx="1"/>
          </p:nvPr>
        </p:nvSpPr>
        <p:spPr/>
        <p:txBody>
          <a:bodyPr/>
          <a:lstStyle/>
          <a:p>
            <a:r>
              <a:rPr lang="en-CA" dirty="0" smtClean="0"/>
              <a:t>Breathing</a:t>
            </a:r>
          </a:p>
          <a:p>
            <a:r>
              <a:rPr lang="en-CA" dirty="0" smtClean="0"/>
              <a:t>Meditation</a:t>
            </a:r>
          </a:p>
          <a:p>
            <a:r>
              <a:rPr lang="en-CA" dirty="0" smtClean="0"/>
              <a:t>Visualization</a:t>
            </a:r>
          </a:p>
          <a:p>
            <a:r>
              <a:rPr lang="en-CA" dirty="0" smtClean="0"/>
              <a:t>Coloring, Art</a:t>
            </a:r>
          </a:p>
          <a:p>
            <a:r>
              <a:rPr lang="en-CA" dirty="0" smtClean="0"/>
              <a:t>Music</a:t>
            </a:r>
          </a:p>
          <a:p>
            <a:r>
              <a:rPr lang="en-CA" dirty="0" smtClean="0"/>
              <a:t>Exercise </a:t>
            </a:r>
          </a:p>
          <a:p>
            <a:r>
              <a:rPr lang="en-CA" dirty="0" smtClean="0"/>
              <a:t>Massage/acupuncture/physiotherapy</a:t>
            </a:r>
            <a:endParaRPr lang="en-CA" dirty="0"/>
          </a:p>
        </p:txBody>
      </p:sp>
      <p:sp>
        <p:nvSpPr>
          <p:cNvPr id="4" name="Footer Placeholder 3"/>
          <p:cNvSpPr>
            <a:spLocks noGrp="1"/>
          </p:cNvSpPr>
          <p:nvPr>
            <p:ph type="ftr" sz="quarter" idx="11"/>
          </p:nvPr>
        </p:nvSpPr>
        <p:spPr>
          <a:xfrm>
            <a:off x="4724400" y="6243675"/>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24</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55659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CA" dirty="0" smtClean="0"/>
              <a:t>Techniques That Develop Health Promoting Behavior</a:t>
            </a:r>
            <a:endParaRPr lang="en-CA" dirty="0"/>
          </a:p>
        </p:txBody>
      </p:sp>
      <p:sp>
        <p:nvSpPr>
          <p:cNvPr id="3" name="Content Placeholder 2"/>
          <p:cNvSpPr>
            <a:spLocks noGrp="1"/>
          </p:cNvSpPr>
          <p:nvPr>
            <p:ph idx="1"/>
          </p:nvPr>
        </p:nvSpPr>
        <p:spPr/>
        <p:txBody>
          <a:bodyPr/>
          <a:lstStyle/>
          <a:p>
            <a:r>
              <a:rPr lang="en-CA" dirty="0" smtClean="0"/>
              <a:t>Think about situation is less maladaptive ways</a:t>
            </a:r>
          </a:p>
          <a:p>
            <a:r>
              <a:rPr lang="en-GB" dirty="0"/>
              <a:t>I</a:t>
            </a:r>
            <a:r>
              <a:rPr lang="en-GB" dirty="0" smtClean="0"/>
              <a:t>dentifying </a:t>
            </a:r>
            <a:r>
              <a:rPr lang="en-GB" dirty="0"/>
              <a:t>and relying less on negative schemas (cognitive behavioural strategies), improving interpersonal relationships (interpersonal psychotherapy), accepting that something bad has happened and committing to moving forward (acceptance and commitment treatments), accepting oneself more (self-compassion therapies), and </a:t>
            </a:r>
            <a:r>
              <a:rPr lang="en-GB" dirty="0" smtClean="0"/>
              <a:t>complex trauma therapies </a:t>
            </a:r>
            <a:endParaRPr lang="en-CA" dirty="0"/>
          </a:p>
        </p:txBody>
      </p:sp>
      <p:sp>
        <p:nvSpPr>
          <p:cNvPr id="4" name="Footer Placeholder 3"/>
          <p:cNvSpPr>
            <a:spLocks noGrp="1"/>
          </p:cNvSpPr>
          <p:nvPr>
            <p:ph type="ftr" sz="quarter" idx="11"/>
          </p:nvPr>
        </p:nvSpPr>
        <p:spPr>
          <a:xfrm>
            <a:off x="4724400" y="6372410"/>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25</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3386756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Specific Strategies</a:t>
            </a:r>
            <a:endParaRPr lang="en-CA" dirty="0"/>
          </a:p>
        </p:txBody>
      </p:sp>
      <p:sp>
        <p:nvSpPr>
          <p:cNvPr id="3" name="Content Placeholder 2"/>
          <p:cNvSpPr>
            <a:spLocks noGrp="1"/>
          </p:cNvSpPr>
          <p:nvPr>
            <p:ph idx="1"/>
          </p:nvPr>
        </p:nvSpPr>
        <p:spPr/>
        <p:txBody>
          <a:bodyPr/>
          <a:lstStyle/>
          <a:p>
            <a:r>
              <a:rPr lang="en-CA" dirty="0" smtClean="0"/>
              <a:t>Basic needs: small </a:t>
            </a:r>
            <a:r>
              <a:rPr lang="en-CA" dirty="0" smtClean="0"/>
              <a:t>goals such as personal hygiene, a 5 minute walk</a:t>
            </a:r>
          </a:p>
          <a:p>
            <a:r>
              <a:rPr lang="en-CA" dirty="0" smtClean="0"/>
              <a:t>Mourn losses through </a:t>
            </a:r>
            <a:r>
              <a:rPr lang="en-CA" dirty="0" smtClean="0"/>
              <a:t>ritual </a:t>
            </a:r>
            <a:endParaRPr lang="en-CA" dirty="0" smtClean="0"/>
          </a:p>
          <a:p>
            <a:r>
              <a:rPr lang="en-CA" dirty="0" smtClean="0"/>
              <a:t>Rapport; mirroring</a:t>
            </a:r>
            <a:r>
              <a:rPr lang="en-CA" dirty="0" smtClean="0"/>
              <a:t>, empathy “I am here with you</a:t>
            </a:r>
            <a:r>
              <a:rPr lang="en-CA" dirty="0" smtClean="0"/>
              <a:t>.”</a:t>
            </a:r>
          </a:p>
          <a:p>
            <a:r>
              <a:rPr lang="en-CA" dirty="0" smtClean="0"/>
              <a:t>Instill hope: resiliency and future vision</a:t>
            </a:r>
          </a:p>
          <a:p>
            <a:r>
              <a:rPr lang="en-CA" dirty="0" smtClean="0"/>
              <a:t>Acceptance of situation and commitment to healing</a:t>
            </a:r>
          </a:p>
          <a:p>
            <a:r>
              <a:rPr lang="en-CA" dirty="0" smtClean="0"/>
              <a:t>Visualization exercises</a:t>
            </a:r>
            <a:endParaRPr lang="en-CA" dirty="0" smtClean="0"/>
          </a:p>
          <a:p>
            <a:r>
              <a:rPr lang="en-CA" dirty="0" smtClean="0"/>
              <a:t>Creation of a healing network:</a:t>
            </a:r>
          </a:p>
          <a:p>
            <a:pPr lvl="1"/>
            <a:r>
              <a:rPr lang="en-CA" dirty="0" smtClean="0"/>
              <a:t>Physician and other treatment providers</a:t>
            </a:r>
          </a:p>
          <a:p>
            <a:pPr marL="0" indent="0">
              <a:buNone/>
            </a:pPr>
            <a:endParaRPr lang="en-CA" dirty="0"/>
          </a:p>
        </p:txBody>
      </p:sp>
      <p:sp>
        <p:nvSpPr>
          <p:cNvPr id="4" name="Footer Placeholder 3"/>
          <p:cNvSpPr>
            <a:spLocks noGrp="1"/>
          </p:cNvSpPr>
          <p:nvPr>
            <p:ph type="ftr" sz="quarter" idx="11"/>
          </p:nvPr>
        </p:nvSpPr>
        <p:spPr>
          <a:xfrm>
            <a:off x="4343400" y="6372410"/>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26</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3383892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Focus on Growth</a:t>
            </a:r>
            <a:endParaRPr lang="en-CA" dirty="0"/>
          </a:p>
        </p:txBody>
      </p:sp>
      <p:sp>
        <p:nvSpPr>
          <p:cNvPr id="3" name="Content Placeholder 2"/>
          <p:cNvSpPr>
            <a:spLocks noGrp="1"/>
          </p:cNvSpPr>
          <p:nvPr>
            <p:ph idx="1"/>
          </p:nvPr>
        </p:nvSpPr>
        <p:spPr/>
        <p:txBody>
          <a:bodyPr/>
          <a:lstStyle/>
          <a:p>
            <a:r>
              <a:rPr lang="en-GB" dirty="0" smtClean="0"/>
              <a:t>Work </a:t>
            </a:r>
            <a:r>
              <a:rPr lang="en-GB" dirty="0"/>
              <a:t>on strengthening beliefs in the self as resilient, reviewing the learning from their experiences, and defining their new path in life. </a:t>
            </a:r>
            <a:endParaRPr lang="en-GB" dirty="0" smtClean="0"/>
          </a:p>
          <a:p>
            <a:r>
              <a:rPr lang="en-GB" dirty="0" smtClean="0"/>
              <a:t>The </a:t>
            </a:r>
            <a:r>
              <a:rPr lang="en-GB" dirty="0"/>
              <a:t>counsellor role is one of strengthening the new and growing neural networks in the brain through focused discussions in </a:t>
            </a:r>
            <a:r>
              <a:rPr lang="en-GB" dirty="0" smtClean="0"/>
              <a:t>counselling</a:t>
            </a:r>
          </a:p>
          <a:p>
            <a:r>
              <a:rPr lang="en-GB" dirty="0" smtClean="0"/>
              <a:t>Helpful tool is Post Traumatic Growth Inventory</a:t>
            </a:r>
            <a:endParaRPr lang="en-CA" dirty="0"/>
          </a:p>
        </p:txBody>
      </p:sp>
      <p:sp>
        <p:nvSpPr>
          <p:cNvPr id="4" name="Footer Placeholder 3"/>
          <p:cNvSpPr>
            <a:spLocks noGrp="1"/>
          </p:cNvSpPr>
          <p:nvPr>
            <p:ph type="ftr" sz="quarter" idx="11"/>
          </p:nvPr>
        </p:nvSpPr>
        <p:spPr>
          <a:xfrm>
            <a:off x="4800600" y="6372410"/>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27</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2922931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Stability</a:t>
            </a:r>
            <a:endParaRPr lang="en-CA" dirty="0"/>
          </a:p>
        </p:txBody>
      </p:sp>
      <p:sp>
        <p:nvSpPr>
          <p:cNvPr id="3" name="Content Placeholder 2"/>
          <p:cNvSpPr>
            <a:spLocks noGrp="1"/>
          </p:cNvSpPr>
          <p:nvPr>
            <p:ph idx="1"/>
          </p:nvPr>
        </p:nvSpPr>
        <p:spPr/>
        <p:txBody>
          <a:bodyPr/>
          <a:lstStyle/>
          <a:p>
            <a:r>
              <a:rPr lang="en-CA" dirty="0" smtClean="0"/>
              <a:t>Agree to check  ups</a:t>
            </a:r>
          </a:p>
          <a:p>
            <a:r>
              <a:rPr lang="en-CA" dirty="0" smtClean="0"/>
              <a:t>Prepare for minor relapses and normalize</a:t>
            </a:r>
            <a:endParaRPr lang="en-CA" dirty="0"/>
          </a:p>
        </p:txBody>
      </p:sp>
      <p:sp>
        <p:nvSpPr>
          <p:cNvPr id="4" name="Footer Placeholder 3"/>
          <p:cNvSpPr>
            <a:spLocks noGrp="1"/>
          </p:cNvSpPr>
          <p:nvPr>
            <p:ph type="ftr" sz="quarter" idx="11"/>
          </p:nvPr>
        </p:nvSpPr>
        <p:spPr>
          <a:xfrm>
            <a:off x="5791200" y="6243675"/>
            <a:ext cx="2209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28</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4033135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 Care</a:t>
            </a:r>
            <a:endParaRPr lang="en-CA" dirty="0"/>
          </a:p>
        </p:txBody>
      </p:sp>
      <p:sp>
        <p:nvSpPr>
          <p:cNvPr id="3" name="Content Placeholder 2"/>
          <p:cNvSpPr>
            <a:spLocks noGrp="1"/>
          </p:cNvSpPr>
          <p:nvPr>
            <p:ph idx="1"/>
          </p:nvPr>
        </p:nvSpPr>
        <p:spPr/>
        <p:txBody>
          <a:bodyPr>
            <a:normAutofit lnSpcReduction="10000"/>
          </a:bodyPr>
          <a:lstStyle/>
          <a:p>
            <a:r>
              <a:rPr lang="en-CA" dirty="0" smtClean="0"/>
              <a:t>Clients can be demanding of attention and resources</a:t>
            </a:r>
          </a:p>
          <a:p>
            <a:pPr lvl="1"/>
            <a:r>
              <a:rPr lang="en-CA" dirty="0" smtClean="0"/>
              <a:t>Watch your boundaries</a:t>
            </a:r>
          </a:p>
          <a:p>
            <a:r>
              <a:rPr lang="en-CA" dirty="0" smtClean="0"/>
              <a:t>Clients can be exhausting</a:t>
            </a:r>
          </a:p>
          <a:p>
            <a:pPr lvl="1"/>
            <a:r>
              <a:rPr lang="en-CA" dirty="0" smtClean="0"/>
              <a:t>Exhibit high levels of emotions and stress that can be catching</a:t>
            </a:r>
          </a:p>
          <a:p>
            <a:pPr lvl="1"/>
            <a:r>
              <a:rPr lang="en-CA" dirty="0" smtClean="0"/>
              <a:t>Be careful how many clients you take on</a:t>
            </a:r>
          </a:p>
          <a:p>
            <a:pPr lvl="1"/>
            <a:r>
              <a:rPr lang="en-CA" dirty="0" smtClean="0"/>
              <a:t>Transference is likely to happen, be prepared for clients to be angry at you</a:t>
            </a:r>
          </a:p>
          <a:p>
            <a:pPr lvl="1"/>
            <a:r>
              <a:rPr lang="en-CA" dirty="0" smtClean="0"/>
              <a:t>Counter-transference: frustration at client, helplessness, awareness of impact of own experiences</a:t>
            </a:r>
          </a:p>
          <a:p>
            <a:r>
              <a:rPr lang="en-CA" dirty="0" smtClean="0"/>
              <a:t>Access to support and clinical supervision</a:t>
            </a:r>
            <a:endParaRPr lang="en-CA" dirty="0"/>
          </a:p>
        </p:txBody>
      </p:sp>
      <p:sp>
        <p:nvSpPr>
          <p:cNvPr id="4" name="Footer Placeholder 3"/>
          <p:cNvSpPr>
            <a:spLocks noGrp="1"/>
          </p:cNvSpPr>
          <p:nvPr>
            <p:ph type="ftr" sz="quarter" idx="11"/>
          </p:nvPr>
        </p:nvSpPr>
        <p:spPr>
          <a:xfrm>
            <a:off x="4572000" y="6364140"/>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29</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235407"/>
            <a:ext cx="3489252" cy="622593"/>
          </a:xfrm>
          <a:prstGeom prst="rect">
            <a:avLst/>
          </a:prstGeom>
        </p:spPr>
      </p:pic>
    </p:spTree>
    <p:extLst>
      <p:ext uri="{BB962C8B-B14F-4D97-AF65-F5344CB8AC3E}">
        <p14:creationId xmlns:p14="http://schemas.microsoft.com/office/powerpoint/2010/main" val="349587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33" y="304800"/>
            <a:ext cx="8229600" cy="1143000"/>
          </a:xfrm>
        </p:spPr>
        <p:txBody>
          <a:bodyPr>
            <a:normAutofit fontScale="90000"/>
          </a:bodyPr>
          <a:lstStyle/>
          <a:p>
            <a:pPr marL="457200" lvl="1" algn="ctr" eaLnBrk="1" hangingPunct="1">
              <a:defRPr/>
            </a:pPr>
            <a:r>
              <a:rPr lang="en-US" altLang="en-US" sz="2400" dirty="0">
                <a:solidFill>
                  <a:srgbClr val="2B2359"/>
                </a:solidFill>
                <a:latin typeface="Open Sans"/>
              </a:rPr>
              <a:t/>
            </a:r>
            <a:br>
              <a:rPr lang="en-US" altLang="en-US" sz="2400" dirty="0">
                <a:solidFill>
                  <a:srgbClr val="2B2359"/>
                </a:solidFill>
                <a:latin typeface="Open Sans"/>
              </a:rPr>
            </a:br>
            <a:r>
              <a:rPr lang="en-US" sz="2800" b="1" dirty="0" smtClean="0">
                <a:solidFill>
                  <a:schemeClr val="accent1">
                    <a:lumMod val="75000"/>
                  </a:schemeClr>
                </a:solidFill>
                <a:latin typeface="+mj-lt"/>
              </a:rPr>
              <a:t>Target Description of  </a:t>
            </a:r>
            <a:r>
              <a:rPr lang="en-US" sz="2800" b="1" dirty="0">
                <a:solidFill>
                  <a:schemeClr val="accent1">
                    <a:lumMod val="75000"/>
                  </a:schemeClr>
                </a:solidFill>
                <a:latin typeface="+mj-lt"/>
              </a:rPr>
              <a:t/>
            </a:r>
            <a:br>
              <a:rPr lang="en-US" sz="2800" b="1" dirty="0">
                <a:solidFill>
                  <a:schemeClr val="accent1">
                    <a:lumMod val="75000"/>
                  </a:schemeClr>
                </a:solidFill>
                <a:latin typeface="+mj-lt"/>
              </a:rPr>
            </a:br>
            <a:r>
              <a:rPr lang="en-US" sz="2800" b="1" dirty="0">
                <a:solidFill>
                  <a:schemeClr val="accent1">
                    <a:lumMod val="75000"/>
                  </a:schemeClr>
                </a:solidFill>
                <a:latin typeface="+mj-lt"/>
              </a:rPr>
              <a:t>their </a:t>
            </a:r>
            <a:r>
              <a:rPr lang="en-US" sz="2800" b="1" dirty="0" smtClean="0">
                <a:solidFill>
                  <a:schemeClr val="accent1">
                    <a:lumMod val="75000"/>
                  </a:schemeClr>
                </a:solidFill>
                <a:latin typeface="+mj-lt"/>
              </a:rPr>
              <a:t>Workplace Bullying Experiences … </a:t>
            </a:r>
            <a:endParaRPr lang="en-US" sz="2800" b="1" dirty="0">
              <a:solidFill>
                <a:schemeClr val="accent1">
                  <a:lumMod val="75000"/>
                </a:schemeClr>
              </a:solidFill>
              <a:latin typeface="+mj-lt"/>
            </a:endParaRPr>
          </a:p>
        </p:txBody>
      </p:sp>
      <p:sp>
        <p:nvSpPr>
          <p:cNvPr id="3" name="Text Placeholder 2"/>
          <p:cNvSpPr>
            <a:spLocks noGrp="1"/>
          </p:cNvSpPr>
          <p:nvPr>
            <p:ph idx="1"/>
          </p:nvPr>
        </p:nvSpPr>
        <p:spPr/>
        <p:txBody>
          <a:bodyPr>
            <a:normAutofit/>
          </a:bodyPr>
          <a:lstStyle/>
          <a:p>
            <a:pPr marL="0" indent="0">
              <a:buNone/>
            </a:pPr>
            <a:r>
              <a:rPr lang="en-US" sz="2400" dirty="0">
                <a:solidFill>
                  <a:srgbClr val="0070C0"/>
                </a:solidFill>
                <a:latin typeface="Open Sans"/>
              </a:rPr>
              <a:t/>
            </a:r>
            <a:br>
              <a:rPr lang="en-US" sz="2400" dirty="0">
                <a:solidFill>
                  <a:srgbClr val="0070C0"/>
                </a:solidFill>
                <a:latin typeface="Open Sans"/>
              </a:rPr>
            </a:br>
            <a:r>
              <a:rPr lang="en-US" sz="2400" dirty="0">
                <a:solidFill>
                  <a:srgbClr val="007370"/>
                </a:solidFill>
                <a:latin typeface="+mn-lt"/>
              </a:rPr>
              <a:t/>
            </a:r>
            <a:br>
              <a:rPr lang="en-US" sz="2400" dirty="0">
                <a:solidFill>
                  <a:srgbClr val="007370"/>
                </a:solidFill>
                <a:latin typeface="+mn-lt"/>
              </a:rPr>
            </a:br>
            <a:endParaRPr lang="en-US" sz="2400" b="1" dirty="0">
              <a:solidFill>
                <a:srgbClr val="007370"/>
              </a:solidFill>
              <a:latin typeface="+mn-lt"/>
            </a:endParaRPr>
          </a:p>
        </p:txBody>
      </p:sp>
      <p:sp>
        <p:nvSpPr>
          <p:cNvPr id="4" name="Rectangle 3">
            <a:extLst>
              <a:ext uri="{FF2B5EF4-FFF2-40B4-BE49-F238E27FC236}">
                <a16:creationId xmlns="" xmlns:a16="http://schemas.microsoft.com/office/drawing/2014/main" id="{E4623EF8-F01E-4BE3-A468-D55B70D7D23D}"/>
              </a:ext>
            </a:extLst>
          </p:cNvPr>
          <p:cNvSpPr/>
          <p:nvPr/>
        </p:nvSpPr>
        <p:spPr>
          <a:xfrm rot="10800000" flipV="1">
            <a:off x="2483768" y="3752166"/>
            <a:ext cx="5040560" cy="646331"/>
          </a:xfrm>
          <a:prstGeom prst="rect">
            <a:avLst/>
          </a:prstGeom>
        </p:spPr>
        <p:txBody>
          <a:bodyPr wrap="square">
            <a:spAutoFit/>
          </a:bodyPr>
          <a:lstStyle/>
          <a:p>
            <a:r>
              <a:rPr lang="en-CA" b="1" spc="300" dirty="0">
                <a:solidFill>
                  <a:schemeClr val="bg1"/>
                </a:solidFill>
              </a:rPr>
              <a:t> Promoting Psychological Safety in the Workplace</a:t>
            </a:r>
            <a:endParaRPr lang="en-US" dirty="0"/>
          </a:p>
        </p:txBody>
      </p:sp>
      <p:sp>
        <p:nvSpPr>
          <p:cNvPr id="5" name="Rectangle 4">
            <a:extLst>
              <a:ext uri="{FF2B5EF4-FFF2-40B4-BE49-F238E27FC236}">
                <a16:creationId xmlns="" xmlns:a16="http://schemas.microsoft.com/office/drawing/2014/main" id="{DF835B26-991C-4225-8EB8-6AB31B3FB115}"/>
              </a:ext>
            </a:extLst>
          </p:cNvPr>
          <p:cNvSpPr/>
          <p:nvPr/>
        </p:nvSpPr>
        <p:spPr>
          <a:xfrm>
            <a:off x="553376" y="6181090"/>
            <a:ext cx="8229599" cy="523220"/>
          </a:xfrm>
          <a:prstGeom prst="rect">
            <a:avLst/>
          </a:prstGeom>
        </p:spPr>
        <p:txBody>
          <a:bodyPr wrap="square">
            <a:spAutoFit/>
          </a:bodyPr>
          <a:lstStyle/>
          <a:p>
            <a:pPr algn="ctr"/>
            <a:r>
              <a:rPr lang="en-CA" sz="1400" b="1" spc="300" dirty="0">
                <a:solidFill>
                  <a:schemeClr val="bg1"/>
                </a:solidFill>
              </a:rPr>
              <a:t>Pat Ferris and Linda Crockett </a:t>
            </a:r>
          </a:p>
          <a:p>
            <a:pPr algn="ctr"/>
            <a:r>
              <a:rPr lang="en-CA" sz="1400" b="1" spc="300" dirty="0">
                <a:solidFill>
                  <a:schemeClr val="bg1"/>
                </a:solidFill>
              </a:rPr>
              <a:t> Promoting Psychological Health and Safety in the Workplace</a:t>
            </a:r>
          </a:p>
        </p:txBody>
      </p:sp>
      <p:sp>
        <p:nvSpPr>
          <p:cNvPr id="10" name="Rectangle 9">
            <a:extLst>
              <a:ext uri="{FF2B5EF4-FFF2-40B4-BE49-F238E27FC236}">
                <a16:creationId xmlns="" xmlns:a16="http://schemas.microsoft.com/office/drawing/2014/main" id="{B6AACEA0-D0D2-49B4-8550-A7BE4EEA8D2E}"/>
              </a:ext>
            </a:extLst>
          </p:cNvPr>
          <p:cNvSpPr/>
          <p:nvPr/>
        </p:nvSpPr>
        <p:spPr>
          <a:xfrm>
            <a:off x="695717" y="1641386"/>
            <a:ext cx="7944916" cy="4339650"/>
          </a:xfrm>
          <a:prstGeom prst="rect">
            <a:avLst/>
          </a:prstGeom>
        </p:spPr>
        <p:txBody>
          <a:bodyPr wrap="square">
            <a:spAutoFit/>
          </a:bodyPr>
          <a:lstStyle/>
          <a:p>
            <a:pPr>
              <a:defRPr/>
            </a:pPr>
            <a:r>
              <a:rPr lang="en-CA" sz="2400" b="1" i="1" dirty="0">
                <a:solidFill>
                  <a:srgbClr val="FF0000"/>
                </a:solidFill>
                <a:latin typeface="Calibri" panose="020F0502020204030204" pitchFamily="34" charset="0"/>
                <a:cs typeface="Calibri" panose="020F0502020204030204" pitchFamily="34" charset="0"/>
              </a:rPr>
              <a:t>“I felt like I was </a:t>
            </a:r>
            <a:r>
              <a:rPr lang="en-CA" sz="2400" b="1" i="1" dirty="0" smtClean="0">
                <a:solidFill>
                  <a:srgbClr val="FF0000"/>
                </a:solidFill>
                <a:latin typeface="Calibri" panose="020F0502020204030204" pitchFamily="34" charset="0"/>
                <a:cs typeface="Calibri" panose="020F0502020204030204" pitchFamily="34" charset="0"/>
              </a:rPr>
              <a:t>psychologically</a:t>
            </a:r>
          </a:p>
          <a:p>
            <a:pPr>
              <a:defRPr/>
            </a:pPr>
            <a:r>
              <a:rPr lang="en-CA" sz="2400" b="1" i="1" dirty="0" smtClean="0">
                <a:latin typeface="Calibri" panose="020F0502020204030204" pitchFamily="34" charset="0"/>
                <a:cs typeface="Calibri" panose="020F0502020204030204" pitchFamily="34" charset="0"/>
              </a:rPr>
              <a:t>   	</a:t>
            </a:r>
            <a:r>
              <a:rPr lang="en-CA" sz="2400" b="1" i="1" dirty="0" smtClean="0">
                <a:solidFill>
                  <a:schemeClr val="accent3">
                    <a:lumMod val="75000"/>
                  </a:schemeClr>
                </a:solidFill>
                <a:latin typeface="Calibri" panose="020F0502020204030204" pitchFamily="34" charset="0"/>
                <a:cs typeface="Calibri" panose="020F0502020204030204" pitchFamily="34" charset="0"/>
              </a:rPr>
              <a:t>“</a:t>
            </a:r>
            <a:r>
              <a:rPr lang="en-CA" sz="2400" b="1" i="1" dirty="0">
                <a:solidFill>
                  <a:schemeClr val="accent3">
                    <a:lumMod val="75000"/>
                  </a:schemeClr>
                </a:solidFill>
                <a:latin typeface="Calibri" panose="020F0502020204030204" pitchFamily="34" charset="0"/>
                <a:cs typeface="Calibri" panose="020F0502020204030204" pitchFamily="34" charset="0"/>
              </a:rPr>
              <a:t>I would rather have been assaulted.”</a:t>
            </a:r>
          </a:p>
          <a:p>
            <a:pPr>
              <a:defRPr/>
            </a:pPr>
            <a:r>
              <a:rPr lang="en-CA" sz="2400" b="1" i="1" dirty="0">
                <a:solidFill>
                  <a:schemeClr val="bg1">
                    <a:lumMod val="50000"/>
                  </a:schemeClr>
                </a:solidFill>
                <a:latin typeface="Calibri" panose="020F0502020204030204" pitchFamily="34" charset="0"/>
                <a:cs typeface="Calibri" panose="020F0502020204030204" pitchFamily="34" charset="0"/>
              </a:rPr>
              <a:t>	          </a:t>
            </a:r>
            <a:r>
              <a:rPr lang="en-CA" sz="2400" b="1" i="1" dirty="0">
                <a:solidFill>
                  <a:srgbClr val="FF0000"/>
                </a:solidFill>
                <a:latin typeface="Calibri" panose="020F0502020204030204" pitchFamily="34" charset="0"/>
                <a:cs typeface="Calibri" panose="020F0502020204030204" pitchFamily="34" charset="0"/>
              </a:rPr>
              <a:t>“I am not the same person, I can’t trust, I have no joy.”</a:t>
            </a:r>
          </a:p>
          <a:p>
            <a:pPr>
              <a:defRPr/>
            </a:pPr>
            <a:r>
              <a:rPr lang="en-CA" sz="2400" b="1" i="1" dirty="0" smtClean="0">
                <a:latin typeface="Calibri" panose="020F0502020204030204" pitchFamily="34" charset="0"/>
                <a:cs typeface="Calibri" panose="020F0502020204030204" pitchFamily="34" charset="0"/>
              </a:rPr>
              <a:t>        </a:t>
            </a:r>
            <a:r>
              <a:rPr lang="en-CA" sz="2400" b="1" i="1" dirty="0">
                <a:latin typeface="Calibri" panose="020F0502020204030204" pitchFamily="34" charset="0"/>
                <a:cs typeface="Calibri" panose="020F0502020204030204" pitchFamily="34" charset="0"/>
              </a:rPr>
              <a:t>“I felt stripped of humanity.”                  </a:t>
            </a:r>
            <a:endParaRPr lang="en-CA" sz="2400" b="1" i="1" dirty="0" smtClean="0">
              <a:latin typeface="Calibri" panose="020F0502020204030204" pitchFamily="34" charset="0"/>
              <a:cs typeface="Calibri" panose="020F0502020204030204" pitchFamily="34" charset="0"/>
            </a:endParaRPr>
          </a:p>
          <a:p>
            <a:pPr>
              <a:defRPr/>
            </a:pPr>
            <a:r>
              <a:rPr lang="en-CA" sz="2400" b="1" i="1" dirty="0">
                <a:solidFill>
                  <a:schemeClr val="accent6">
                    <a:lumMod val="50000"/>
                  </a:schemeClr>
                </a:solidFill>
                <a:latin typeface="Calibri" panose="020F0502020204030204" pitchFamily="34" charset="0"/>
                <a:cs typeface="Calibri" panose="020F0502020204030204" pitchFamily="34" charset="0"/>
              </a:rPr>
              <a:t>	</a:t>
            </a:r>
            <a:r>
              <a:rPr lang="en-CA" sz="2400" b="1" i="1" dirty="0" smtClean="0">
                <a:solidFill>
                  <a:schemeClr val="accent6">
                    <a:lumMod val="50000"/>
                  </a:schemeClr>
                </a:solidFill>
                <a:latin typeface="Calibri" panose="020F0502020204030204" pitchFamily="34" charset="0"/>
                <a:cs typeface="Calibri" panose="020F0502020204030204" pitchFamily="34" charset="0"/>
              </a:rPr>
              <a:t>		it </a:t>
            </a:r>
            <a:r>
              <a:rPr lang="en-CA" sz="2400" b="1" i="1" dirty="0">
                <a:solidFill>
                  <a:schemeClr val="accent6">
                    <a:lumMod val="50000"/>
                  </a:schemeClr>
                </a:solidFill>
                <a:latin typeface="Calibri" panose="020F0502020204030204" pitchFamily="34" charset="0"/>
                <a:cs typeface="Calibri" panose="020F0502020204030204" pitchFamily="34" charset="0"/>
              </a:rPr>
              <a:t>was like soul murder” </a:t>
            </a:r>
          </a:p>
          <a:p>
            <a:pPr algn="ctr">
              <a:defRPr/>
            </a:pPr>
            <a:r>
              <a:rPr lang="en-CA" sz="2400" b="1" i="1" dirty="0" smtClean="0">
                <a:solidFill>
                  <a:schemeClr val="bg1">
                    <a:lumMod val="50000"/>
                  </a:schemeClr>
                </a:solidFill>
                <a:latin typeface="Calibri" panose="020F0502020204030204" pitchFamily="34" charset="0"/>
                <a:cs typeface="Calibri" panose="020F0502020204030204" pitchFamily="34" charset="0"/>
              </a:rPr>
              <a:t>“</a:t>
            </a:r>
            <a:r>
              <a:rPr lang="en-CA" sz="2400" b="1" i="1" dirty="0">
                <a:solidFill>
                  <a:schemeClr val="bg1">
                    <a:lumMod val="50000"/>
                  </a:schemeClr>
                </a:solidFill>
                <a:latin typeface="Calibri" panose="020F0502020204030204" pitchFamily="34" charset="0"/>
                <a:cs typeface="Calibri" panose="020F0502020204030204" pitchFamily="34" charset="0"/>
              </a:rPr>
              <a:t>I felt like I had an abusive boyfriend who beat me and said it was my fault and then said he loved me.”</a:t>
            </a:r>
          </a:p>
          <a:p>
            <a:pPr algn="ctr">
              <a:defRPr/>
            </a:pPr>
            <a:r>
              <a:rPr lang="en-CA" sz="2400" b="1" i="1" dirty="0" smtClean="0">
                <a:solidFill>
                  <a:schemeClr val="accent6">
                    <a:lumMod val="75000"/>
                  </a:schemeClr>
                </a:solidFill>
                <a:latin typeface="Calibri" panose="020F0502020204030204" pitchFamily="34" charset="0"/>
                <a:cs typeface="Calibri" panose="020F0502020204030204" pitchFamily="34" charset="0"/>
              </a:rPr>
              <a:t>“</a:t>
            </a:r>
            <a:r>
              <a:rPr lang="en-CA" sz="2400" b="1" i="1" dirty="0">
                <a:solidFill>
                  <a:schemeClr val="accent6">
                    <a:lumMod val="75000"/>
                  </a:schemeClr>
                </a:solidFill>
                <a:latin typeface="Calibri" panose="020F0502020204030204" pitchFamily="34" charset="0"/>
                <a:cs typeface="Calibri" panose="020F0502020204030204" pitchFamily="34" charset="0"/>
              </a:rPr>
              <a:t>I lost me”                         </a:t>
            </a:r>
            <a:r>
              <a:rPr lang="en-CA" sz="2400" b="1" i="1" dirty="0">
                <a:solidFill>
                  <a:schemeClr val="accent4">
                    <a:lumMod val="75000"/>
                  </a:schemeClr>
                </a:solidFill>
                <a:latin typeface="Calibri" panose="020F0502020204030204" pitchFamily="34" charset="0"/>
                <a:cs typeface="Calibri" panose="020F0502020204030204" pitchFamily="34" charset="0"/>
              </a:rPr>
              <a:t>“I used to be so strong!”</a:t>
            </a:r>
          </a:p>
          <a:p>
            <a:pPr>
              <a:defRPr/>
            </a:pPr>
            <a:r>
              <a:rPr lang="en-CA" sz="2400" b="1" i="1" dirty="0" smtClean="0">
                <a:solidFill>
                  <a:schemeClr val="accent5">
                    <a:lumMod val="75000"/>
                  </a:schemeClr>
                </a:solidFill>
                <a:latin typeface="Calibri" panose="020F0502020204030204" pitchFamily="34" charset="0"/>
                <a:cs typeface="Calibri" panose="020F0502020204030204" pitchFamily="34" charset="0"/>
              </a:rPr>
              <a:t>“</a:t>
            </a:r>
            <a:r>
              <a:rPr lang="en-CA" sz="2400" b="1" i="1" dirty="0">
                <a:solidFill>
                  <a:schemeClr val="accent5">
                    <a:lumMod val="75000"/>
                  </a:schemeClr>
                </a:solidFill>
                <a:latin typeface="Calibri" panose="020F0502020204030204" pitchFamily="34" charset="0"/>
                <a:cs typeface="Calibri" panose="020F0502020204030204" pitchFamily="34" charset="0"/>
              </a:rPr>
              <a:t>But I love my job…I just want to do my job!”</a:t>
            </a:r>
            <a:endParaRPr lang="en-CA" sz="2400" b="1" i="1" dirty="0">
              <a:solidFill>
                <a:schemeClr val="bg1">
                  <a:lumMod val="50000"/>
                </a:schemeClr>
              </a:solidFill>
              <a:latin typeface="Calibri" panose="020F0502020204030204" pitchFamily="34" charset="0"/>
              <a:cs typeface="Calibri" panose="020F0502020204030204" pitchFamily="34" charset="0"/>
            </a:endParaRPr>
          </a:p>
          <a:p>
            <a:pPr>
              <a:defRPr/>
            </a:pPr>
            <a:endParaRPr lang="en-CA" b="1" i="1" dirty="0">
              <a:solidFill>
                <a:schemeClr val="accent6">
                  <a:lumMod val="50000"/>
                </a:schemeClr>
              </a:solidFill>
              <a:latin typeface="Calibri" panose="020F0502020204030204" pitchFamily="34" charset="0"/>
              <a:cs typeface="Calibri" panose="020F0502020204030204" pitchFamily="34" charset="0"/>
            </a:endParaRPr>
          </a:p>
          <a:p>
            <a:pPr>
              <a:defRPr/>
            </a:pPr>
            <a:r>
              <a:rPr lang="en-CA" b="1" i="1" dirty="0">
                <a:solidFill>
                  <a:schemeClr val="accent6">
                    <a:lumMod val="50000"/>
                  </a:schemeClr>
                </a:solidFill>
                <a:latin typeface="Calibri" panose="020F0502020204030204" pitchFamily="34" charset="0"/>
                <a:cs typeface="Calibri" panose="020F0502020204030204" pitchFamily="34"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8" name="Footer Placeholder 3"/>
          <p:cNvSpPr>
            <a:spLocks noGrp="1"/>
          </p:cNvSpPr>
          <p:nvPr>
            <p:ph type="ftr" sz="quarter" idx="11"/>
          </p:nvPr>
        </p:nvSpPr>
        <p:spPr>
          <a:xfrm>
            <a:off x="4724400" y="6248400"/>
            <a:ext cx="33528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2296158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1588"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218" eaLnBrk="1" fontAlgn="auto" hangingPunct="1">
              <a:spcBef>
                <a:spcPts val="0"/>
              </a:spcBef>
              <a:spcAft>
                <a:spcPts val="0"/>
              </a:spcAft>
              <a:defRPr/>
            </a:pPr>
            <a:endParaRPr lang="en-US" sz="1562"/>
          </a:p>
        </p:txBody>
      </p:sp>
      <p:pic>
        <p:nvPicPr>
          <p:cNvPr id="6" name="Picture 5" descr="thank bg 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588"/>
            <a:ext cx="72675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ank 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2097088"/>
            <a:ext cx="184308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extLst>
          </p:cNvPr>
          <p:cNvSpPr txBox="1"/>
          <p:nvPr/>
        </p:nvSpPr>
        <p:spPr>
          <a:xfrm>
            <a:off x="5491163" y="2478088"/>
            <a:ext cx="3008312" cy="958850"/>
          </a:xfrm>
          <a:prstGeom prst="rect">
            <a:avLst/>
          </a:prstGeom>
          <a:noFill/>
        </p:spPr>
        <p:txBody>
          <a:bodyPr>
            <a:spAutoFit/>
          </a:bodyPr>
          <a:lstStyle/>
          <a:p>
            <a:pPr algn="r" defTabSz="816218" eaLnBrk="1" fontAlgn="auto" hangingPunct="1">
              <a:spcBef>
                <a:spcPts val="0"/>
              </a:spcBef>
              <a:spcAft>
                <a:spcPts val="0"/>
              </a:spcAft>
              <a:defRPr/>
            </a:pPr>
            <a:r>
              <a:rPr lang="en-US" sz="5626">
                <a:solidFill>
                  <a:schemeClr val="bg1"/>
                </a:solidFill>
                <a:latin typeface="Bebas Neue" pitchFamily="34" charset="0"/>
                <a:cs typeface="+mn-cs"/>
              </a:rPr>
              <a:t>Thank you</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9" name="Footer Placeholder 3"/>
          <p:cNvSpPr txBox="1">
            <a:spLocks/>
          </p:cNvSpPr>
          <p:nvPr/>
        </p:nvSpPr>
        <p:spPr>
          <a:xfrm>
            <a:off x="4572000" y="636414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©Pat Ferris, Ph.D., 2019</a:t>
            </a:r>
            <a:endParaRPr lang="en-CA" dirty="0"/>
          </a:p>
        </p:txBody>
      </p:sp>
    </p:spTree>
    <p:extLst>
      <p:ext uri="{BB962C8B-B14F-4D97-AF65-F5344CB8AC3E}">
        <p14:creationId xmlns:p14="http://schemas.microsoft.com/office/powerpoint/2010/main" val="1966031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1588"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218" eaLnBrk="1" fontAlgn="auto" hangingPunct="1">
              <a:spcBef>
                <a:spcPts val="0"/>
              </a:spcBef>
              <a:spcAft>
                <a:spcPts val="0"/>
              </a:spcAft>
              <a:defRPr/>
            </a:pPr>
            <a:endParaRPr lang="en-US" sz="1562"/>
          </a:p>
        </p:txBody>
      </p:sp>
      <p:sp>
        <p:nvSpPr>
          <p:cNvPr id="12" name="Freeform 5">
            <a:extLst>
              <a:ext uri="{FF2B5EF4-FFF2-40B4-BE49-F238E27FC236}"/>
            </a:extLst>
          </p:cNvPr>
          <p:cNvSpPr>
            <a:spLocks noEditPoints="1"/>
          </p:cNvSpPr>
          <p:nvPr/>
        </p:nvSpPr>
        <p:spPr bwMode="auto">
          <a:xfrm>
            <a:off x="1724025" y="206375"/>
            <a:ext cx="5418138" cy="6692900"/>
          </a:xfrm>
          <a:custGeom>
            <a:avLst/>
            <a:gdLst>
              <a:gd name="T0" fmla="*/ 3240309 w 1598"/>
              <a:gd name="T1" fmla="*/ 3236702 h 1481"/>
              <a:gd name="T2" fmla="*/ 2996558 w 1598"/>
              <a:gd name="T3" fmla="*/ 3138700 h 1481"/>
              <a:gd name="T4" fmla="*/ 2567342 w 1598"/>
              <a:gd name="T5" fmla="*/ 3729358 h 1481"/>
              <a:gd name="T6" fmla="*/ 1504902 w 1598"/>
              <a:gd name="T7" fmla="*/ 3218161 h 1481"/>
              <a:gd name="T8" fmla="*/ 238453 w 1598"/>
              <a:gd name="T9" fmla="*/ 2476527 h 1481"/>
              <a:gd name="T10" fmla="*/ 373576 w 1598"/>
              <a:gd name="T11" fmla="*/ 1205155 h 1481"/>
              <a:gd name="T12" fmla="*/ 797492 w 1598"/>
              <a:gd name="T13" fmla="*/ 855528 h 1481"/>
              <a:gd name="T14" fmla="*/ 1939417 w 1598"/>
              <a:gd name="T15" fmla="*/ 21190 h 1481"/>
              <a:gd name="T16" fmla="*/ 3505257 w 1598"/>
              <a:gd name="T17" fmla="*/ 765472 h 1481"/>
              <a:gd name="T18" fmla="*/ 4196770 w 1598"/>
              <a:gd name="T19" fmla="*/ 1787867 h 1481"/>
              <a:gd name="T20" fmla="*/ 3764906 w 1598"/>
              <a:gd name="T21" fmla="*/ 2746694 h 1481"/>
              <a:gd name="T22" fmla="*/ 3990111 w 1598"/>
              <a:gd name="T23" fmla="*/ 3588978 h 1481"/>
              <a:gd name="T24" fmla="*/ 1518150 w 1598"/>
              <a:gd name="T25" fmla="*/ 2553339 h 1481"/>
              <a:gd name="T26" fmla="*/ 1663871 w 1598"/>
              <a:gd name="T27" fmla="*/ 1740191 h 1481"/>
              <a:gd name="T28" fmla="*/ 2294446 w 1598"/>
              <a:gd name="T29" fmla="*/ 1289913 h 1481"/>
              <a:gd name="T30" fmla="*/ 1923520 w 1598"/>
              <a:gd name="T31" fmla="*/ 1255480 h 1481"/>
              <a:gd name="T32" fmla="*/ 675616 w 1598"/>
              <a:gd name="T33" fmla="*/ 1462078 h 1481"/>
              <a:gd name="T34" fmla="*/ 288793 w 1598"/>
              <a:gd name="T35" fmla="*/ 1621000 h 1481"/>
              <a:gd name="T36" fmla="*/ 627926 w 1598"/>
              <a:gd name="T37" fmla="*/ 2638097 h 1481"/>
              <a:gd name="T38" fmla="*/ 1592335 w 1598"/>
              <a:gd name="T39" fmla="*/ 2982427 h 1481"/>
              <a:gd name="T40" fmla="*/ 2668023 w 1598"/>
              <a:gd name="T41" fmla="*/ 3003617 h 1481"/>
              <a:gd name="T42" fmla="*/ 2996558 w 1598"/>
              <a:gd name="T43" fmla="*/ 2955940 h 1481"/>
              <a:gd name="T44" fmla="*/ 3439020 w 1598"/>
              <a:gd name="T45" fmla="*/ 3141349 h 1481"/>
              <a:gd name="T46" fmla="*/ 3688071 w 1598"/>
              <a:gd name="T47" fmla="*/ 3239350 h 1481"/>
              <a:gd name="T48" fmla="*/ 3563546 w 1598"/>
              <a:gd name="T49" fmla="*/ 2677828 h 1481"/>
              <a:gd name="T50" fmla="*/ 4027204 w 1598"/>
              <a:gd name="T51" fmla="*/ 1983870 h 1481"/>
              <a:gd name="T52" fmla="*/ 3590040 w 1598"/>
              <a:gd name="T53" fmla="*/ 1173371 h 1481"/>
              <a:gd name="T54" fmla="*/ 3168774 w 1598"/>
              <a:gd name="T55" fmla="*/ 1933545 h 1481"/>
              <a:gd name="T56" fmla="*/ 2628280 w 1598"/>
              <a:gd name="T57" fmla="*/ 2476527 h 1481"/>
              <a:gd name="T58" fmla="*/ 1518150 w 1598"/>
              <a:gd name="T59" fmla="*/ 2553339 h 1481"/>
              <a:gd name="T60" fmla="*/ 2744857 w 1598"/>
              <a:gd name="T61" fmla="*/ 1946789 h 1481"/>
              <a:gd name="T62" fmla="*/ 3335691 w 1598"/>
              <a:gd name="T63" fmla="*/ 1485916 h 1481"/>
              <a:gd name="T64" fmla="*/ 3189969 w 1598"/>
              <a:gd name="T65" fmla="*/ 593307 h 1481"/>
              <a:gd name="T66" fmla="*/ 1881128 w 1598"/>
              <a:gd name="T67" fmla="*/ 219841 h 1481"/>
              <a:gd name="T68" fmla="*/ 884925 w 1598"/>
              <a:gd name="T69" fmla="*/ 1268724 h 1481"/>
              <a:gd name="T70" fmla="*/ 1738056 w 1598"/>
              <a:gd name="T71" fmla="*/ 1183965 h 1481"/>
              <a:gd name="T72" fmla="*/ 2201715 w 1598"/>
              <a:gd name="T73" fmla="*/ 860825 h 1481"/>
              <a:gd name="T74" fmla="*/ 2408374 w 1598"/>
              <a:gd name="T75" fmla="*/ 1446186 h 1481"/>
              <a:gd name="T76" fmla="*/ 1806943 w 1598"/>
              <a:gd name="T77" fmla="*/ 1869977 h 1481"/>
              <a:gd name="T78" fmla="*/ 1698314 w 1598"/>
              <a:gd name="T79" fmla="*/ 2370579 h 1481"/>
              <a:gd name="T80" fmla="*/ 2124880 w 1598"/>
              <a:gd name="T81" fmla="*/ 2871182 h 1481"/>
              <a:gd name="T82" fmla="*/ 2119581 w 1598"/>
              <a:gd name="T83" fmla="*/ 3734656 h 1481"/>
              <a:gd name="T84" fmla="*/ 2124880 w 1598"/>
              <a:gd name="T85" fmla="*/ 2871182 h 1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8" h="1481">
                <a:moveTo>
                  <a:pt x="1510" y="1367"/>
                </a:moveTo>
                <a:cubicBezTo>
                  <a:pt x="1412" y="1317"/>
                  <a:pt x="1317" y="1270"/>
                  <a:pt x="1223" y="1222"/>
                </a:cubicBezTo>
                <a:cubicBezTo>
                  <a:pt x="1199" y="1210"/>
                  <a:pt x="1174" y="1198"/>
                  <a:pt x="1150" y="1186"/>
                </a:cubicBezTo>
                <a:cubicBezTo>
                  <a:pt x="1145" y="1184"/>
                  <a:pt x="1137" y="1184"/>
                  <a:pt x="1131" y="1185"/>
                </a:cubicBezTo>
                <a:cubicBezTo>
                  <a:pt x="1099" y="1194"/>
                  <a:pt x="1067" y="1203"/>
                  <a:pt x="1035" y="1212"/>
                </a:cubicBezTo>
                <a:cubicBezTo>
                  <a:pt x="1038" y="1285"/>
                  <a:pt x="1024" y="1354"/>
                  <a:pt x="969" y="1408"/>
                </a:cubicBezTo>
                <a:cubicBezTo>
                  <a:pt x="923" y="1454"/>
                  <a:pt x="867" y="1481"/>
                  <a:pt x="801" y="1480"/>
                </a:cubicBezTo>
                <a:cubicBezTo>
                  <a:pt x="678" y="1477"/>
                  <a:pt x="557" y="1384"/>
                  <a:pt x="568" y="1215"/>
                </a:cubicBezTo>
                <a:cubicBezTo>
                  <a:pt x="497" y="1190"/>
                  <a:pt x="427" y="1169"/>
                  <a:pt x="359" y="1141"/>
                </a:cubicBezTo>
                <a:cubicBezTo>
                  <a:pt x="252" y="1096"/>
                  <a:pt x="158" y="1032"/>
                  <a:pt x="90" y="935"/>
                </a:cubicBezTo>
                <a:cubicBezTo>
                  <a:pt x="21" y="837"/>
                  <a:pt x="0" y="730"/>
                  <a:pt x="39" y="615"/>
                </a:cubicBezTo>
                <a:cubicBezTo>
                  <a:pt x="60" y="554"/>
                  <a:pt x="96" y="501"/>
                  <a:pt x="141" y="455"/>
                </a:cubicBezTo>
                <a:cubicBezTo>
                  <a:pt x="182" y="413"/>
                  <a:pt x="228" y="378"/>
                  <a:pt x="279" y="349"/>
                </a:cubicBezTo>
                <a:cubicBezTo>
                  <a:pt x="288" y="344"/>
                  <a:pt x="297" y="334"/>
                  <a:pt x="301" y="323"/>
                </a:cubicBezTo>
                <a:cubicBezTo>
                  <a:pt x="342" y="221"/>
                  <a:pt x="406" y="137"/>
                  <a:pt x="502" y="81"/>
                </a:cubicBezTo>
                <a:cubicBezTo>
                  <a:pt x="573" y="39"/>
                  <a:pt x="650" y="16"/>
                  <a:pt x="732" y="8"/>
                </a:cubicBezTo>
                <a:cubicBezTo>
                  <a:pt x="796" y="2"/>
                  <a:pt x="860" y="0"/>
                  <a:pt x="923" y="9"/>
                </a:cubicBezTo>
                <a:cubicBezTo>
                  <a:pt x="1102" y="36"/>
                  <a:pt x="1247" y="114"/>
                  <a:pt x="1323" y="289"/>
                </a:cubicBezTo>
                <a:cubicBezTo>
                  <a:pt x="1329" y="358"/>
                  <a:pt x="1384" y="384"/>
                  <a:pt x="1429" y="421"/>
                </a:cubicBezTo>
                <a:cubicBezTo>
                  <a:pt x="1509" y="488"/>
                  <a:pt x="1566" y="570"/>
                  <a:pt x="1584" y="675"/>
                </a:cubicBezTo>
                <a:cubicBezTo>
                  <a:pt x="1598" y="756"/>
                  <a:pt x="1578" y="832"/>
                  <a:pt x="1538" y="905"/>
                </a:cubicBezTo>
                <a:cubicBezTo>
                  <a:pt x="1508" y="958"/>
                  <a:pt x="1467" y="999"/>
                  <a:pt x="1421" y="1037"/>
                </a:cubicBezTo>
                <a:cubicBezTo>
                  <a:pt x="1408" y="1047"/>
                  <a:pt x="1406" y="1056"/>
                  <a:pt x="1411" y="1072"/>
                </a:cubicBezTo>
                <a:cubicBezTo>
                  <a:pt x="1444" y="1166"/>
                  <a:pt x="1475" y="1260"/>
                  <a:pt x="1506" y="1355"/>
                </a:cubicBezTo>
                <a:cubicBezTo>
                  <a:pt x="1507" y="1357"/>
                  <a:pt x="1508" y="1360"/>
                  <a:pt x="1510" y="1367"/>
                </a:cubicBezTo>
                <a:close/>
                <a:moveTo>
                  <a:pt x="573" y="964"/>
                </a:moveTo>
                <a:cubicBezTo>
                  <a:pt x="573" y="918"/>
                  <a:pt x="571" y="872"/>
                  <a:pt x="574" y="827"/>
                </a:cubicBezTo>
                <a:cubicBezTo>
                  <a:pt x="577" y="766"/>
                  <a:pt x="593" y="708"/>
                  <a:pt x="628" y="657"/>
                </a:cubicBezTo>
                <a:cubicBezTo>
                  <a:pt x="666" y="602"/>
                  <a:pt x="718" y="565"/>
                  <a:pt x="780" y="542"/>
                </a:cubicBezTo>
                <a:cubicBezTo>
                  <a:pt x="812" y="529"/>
                  <a:pt x="844" y="515"/>
                  <a:pt x="866" y="487"/>
                </a:cubicBezTo>
                <a:cubicBezTo>
                  <a:pt x="891" y="456"/>
                  <a:pt x="885" y="416"/>
                  <a:pt x="851" y="401"/>
                </a:cubicBezTo>
                <a:cubicBezTo>
                  <a:pt x="799" y="377"/>
                  <a:pt x="732" y="397"/>
                  <a:pt x="726" y="474"/>
                </a:cubicBezTo>
                <a:cubicBezTo>
                  <a:pt x="724" y="500"/>
                  <a:pt x="725" y="526"/>
                  <a:pt x="725" y="552"/>
                </a:cubicBezTo>
                <a:cubicBezTo>
                  <a:pt x="568" y="552"/>
                  <a:pt x="413" y="552"/>
                  <a:pt x="255" y="552"/>
                </a:cubicBezTo>
                <a:cubicBezTo>
                  <a:pt x="260" y="512"/>
                  <a:pt x="264" y="474"/>
                  <a:pt x="268" y="434"/>
                </a:cubicBezTo>
                <a:cubicBezTo>
                  <a:pt x="200" y="481"/>
                  <a:pt x="144" y="537"/>
                  <a:pt x="109" y="612"/>
                </a:cubicBezTo>
                <a:cubicBezTo>
                  <a:pt x="87" y="660"/>
                  <a:pt x="79" y="710"/>
                  <a:pt x="87" y="762"/>
                </a:cubicBezTo>
                <a:cubicBezTo>
                  <a:pt x="102" y="862"/>
                  <a:pt x="159" y="936"/>
                  <a:pt x="237" y="996"/>
                </a:cubicBezTo>
                <a:cubicBezTo>
                  <a:pt x="336" y="1072"/>
                  <a:pt x="449" y="1115"/>
                  <a:pt x="569" y="1142"/>
                </a:cubicBezTo>
                <a:cubicBezTo>
                  <a:pt x="588" y="1146"/>
                  <a:pt x="594" y="1138"/>
                  <a:pt x="601" y="1126"/>
                </a:cubicBezTo>
                <a:cubicBezTo>
                  <a:pt x="650" y="1046"/>
                  <a:pt x="723" y="1010"/>
                  <a:pt x="814" y="1014"/>
                </a:cubicBezTo>
                <a:cubicBezTo>
                  <a:pt x="899" y="1018"/>
                  <a:pt x="964" y="1059"/>
                  <a:pt x="1007" y="1134"/>
                </a:cubicBezTo>
                <a:cubicBezTo>
                  <a:pt x="1012" y="1142"/>
                  <a:pt x="1016" y="1146"/>
                  <a:pt x="1027" y="1143"/>
                </a:cubicBezTo>
                <a:cubicBezTo>
                  <a:pt x="1061" y="1134"/>
                  <a:pt x="1096" y="1124"/>
                  <a:pt x="1131" y="1116"/>
                </a:cubicBezTo>
                <a:cubicBezTo>
                  <a:pt x="1140" y="1114"/>
                  <a:pt x="1151" y="1113"/>
                  <a:pt x="1159" y="1117"/>
                </a:cubicBezTo>
                <a:cubicBezTo>
                  <a:pt x="1206" y="1139"/>
                  <a:pt x="1251" y="1163"/>
                  <a:pt x="1298" y="1186"/>
                </a:cubicBezTo>
                <a:cubicBezTo>
                  <a:pt x="1329" y="1202"/>
                  <a:pt x="1360" y="1217"/>
                  <a:pt x="1393" y="1234"/>
                </a:cubicBezTo>
                <a:cubicBezTo>
                  <a:pt x="1393" y="1228"/>
                  <a:pt x="1393" y="1225"/>
                  <a:pt x="1392" y="1223"/>
                </a:cubicBezTo>
                <a:cubicBezTo>
                  <a:pt x="1373" y="1164"/>
                  <a:pt x="1355" y="1104"/>
                  <a:pt x="1334" y="1045"/>
                </a:cubicBezTo>
                <a:cubicBezTo>
                  <a:pt x="1328" y="1029"/>
                  <a:pt x="1333" y="1022"/>
                  <a:pt x="1345" y="1011"/>
                </a:cubicBezTo>
                <a:cubicBezTo>
                  <a:pt x="1380" y="981"/>
                  <a:pt x="1416" y="951"/>
                  <a:pt x="1447" y="916"/>
                </a:cubicBezTo>
                <a:cubicBezTo>
                  <a:pt x="1488" y="869"/>
                  <a:pt x="1515" y="813"/>
                  <a:pt x="1520" y="749"/>
                </a:cubicBezTo>
                <a:cubicBezTo>
                  <a:pt x="1528" y="650"/>
                  <a:pt x="1488" y="568"/>
                  <a:pt x="1418" y="499"/>
                </a:cubicBezTo>
                <a:cubicBezTo>
                  <a:pt x="1399" y="480"/>
                  <a:pt x="1378" y="463"/>
                  <a:pt x="1355" y="443"/>
                </a:cubicBezTo>
                <a:cubicBezTo>
                  <a:pt x="1353" y="463"/>
                  <a:pt x="1351" y="477"/>
                  <a:pt x="1349" y="492"/>
                </a:cubicBezTo>
                <a:cubicBezTo>
                  <a:pt x="1337" y="596"/>
                  <a:pt x="1288" y="677"/>
                  <a:pt x="1196" y="730"/>
                </a:cubicBezTo>
                <a:cubicBezTo>
                  <a:pt x="1158" y="751"/>
                  <a:pt x="1120" y="771"/>
                  <a:pt x="1081" y="790"/>
                </a:cubicBezTo>
                <a:cubicBezTo>
                  <a:pt x="1021" y="820"/>
                  <a:pt x="984" y="863"/>
                  <a:pt x="992" y="935"/>
                </a:cubicBezTo>
                <a:cubicBezTo>
                  <a:pt x="994" y="945"/>
                  <a:pt x="993" y="955"/>
                  <a:pt x="993" y="964"/>
                </a:cubicBezTo>
                <a:cubicBezTo>
                  <a:pt x="851" y="964"/>
                  <a:pt x="714" y="964"/>
                  <a:pt x="573" y="964"/>
                </a:cubicBezTo>
                <a:close/>
                <a:moveTo>
                  <a:pt x="923" y="895"/>
                </a:moveTo>
                <a:cubicBezTo>
                  <a:pt x="930" y="819"/>
                  <a:pt x="973" y="770"/>
                  <a:pt x="1036" y="735"/>
                </a:cubicBezTo>
                <a:cubicBezTo>
                  <a:pt x="1072" y="716"/>
                  <a:pt x="1107" y="697"/>
                  <a:pt x="1144" y="678"/>
                </a:cubicBezTo>
                <a:cubicBezTo>
                  <a:pt x="1195" y="652"/>
                  <a:pt x="1235" y="614"/>
                  <a:pt x="1259" y="561"/>
                </a:cubicBezTo>
                <a:cubicBezTo>
                  <a:pt x="1283" y="506"/>
                  <a:pt x="1287" y="448"/>
                  <a:pt x="1278" y="388"/>
                </a:cubicBezTo>
                <a:cubicBezTo>
                  <a:pt x="1268" y="326"/>
                  <a:pt x="1244" y="271"/>
                  <a:pt x="1204" y="224"/>
                </a:cubicBezTo>
                <a:cubicBezTo>
                  <a:pt x="1125" y="132"/>
                  <a:pt x="1020" y="88"/>
                  <a:pt x="901" y="79"/>
                </a:cubicBezTo>
                <a:cubicBezTo>
                  <a:pt x="838" y="74"/>
                  <a:pt x="774" y="76"/>
                  <a:pt x="710" y="83"/>
                </a:cubicBezTo>
                <a:cubicBezTo>
                  <a:pt x="628" y="92"/>
                  <a:pt x="552" y="122"/>
                  <a:pt x="490" y="176"/>
                </a:cubicBezTo>
                <a:cubicBezTo>
                  <a:pt x="399" y="256"/>
                  <a:pt x="350" y="359"/>
                  <a:pt x="334" y="479"/>
                </a:cubicBezTo>
                <a:cubicBezTo>
                  <a:pt x="441" y="479"/>
                  <a:pt x="546" y="479"/>
                  <a:pt x="651" y="479"/>
                </a:cubicBezTo>
                <a:cubicBezTo>
                  <a:pt x="653" y="467"/>
                  <a:pt x="654" y="457"/>
                  <a:pt x="656" y="447"/>
                </a:cubicBezTo>
                <a:cubicBezTo>
                  <a:pt x="666" y="406"/>
                  <a:pt x="686" y="372"/>
                  <a:pt x="722" y="346"/>
                </a:cubicBezTo>
                <a:cubicBezTo>
                  <a:pt x="755" y="323"/>
                  <a:pt x="793" y="321"/>
                  <a:pt x="831" y="325"/>
                </a:cubicBezTo>
                <a:cubicBezTo>
                  <a:pt x="883" y="330"/>
                  <a:pt x="926" y="352"/>
                  <a:pt x="944" y="406"/>
                </a:cubicBezTo>
                <a:cubicBezTo>
                  <a:pt x="961" y="459"/>
                  <a:pt x="950" y="507"/>
                  <a:pt x="909" y="546"/>
                </a:cubicBezTo>
                <a:cubicBezTo>
                  <a:pt x="879" y="576"/>
                  <a:pt x="842" y="593"/>
                  <a:pt x="804" y="610"/>
                </a:cubicBezTo>
                <a:cubicBezTo>
                  <a:pt x="755" y="632"/>
                  <a:pt x="711" y="659"/>
                  <a:pt x="682" y="706"/>
                </a:cubicBezTo>
                <a:cubicBezTo>
                  <a:pt x="659" y="743"/>
                  <a:pt x="651" y="783"/>
                  <a:pt x="646" y="825"/>
                </a:cubicBezTo>
                <a:cubicBezTo>
                  <a:pt x="644" y="848"/>
                  <a:pt x="643" y="871"/>
                  <a:pt x="641" y="895"/>
                </a:cubicBezTo>
                <a:cubicBezTo>
                  <a:pt x="737" y="895"/>
                  <a:pt x="829" y="895"/>
                  <a:pt x="923" y="895"/>
                </a:cubicBezTo>
                <a:close/>
                <a:moveTo>
                  <a:pt x="802" y="1084"/>
                </a:moveTo>
                <a:cubicBezTo>
                  <a:pt x="709" y="1083"/>
                  <a:pt x="643" y="1156"/>
                  <a:pt x="638" y="1242"/>
                </a:cubicBezTo>
                <a:cubicBezTo>
                  <a:pt x="633" y="1332"/>
                  <a:pt x="719" y="1409"/>
                  <a:pt x="800" y="1410"/>
                </a:cubicBezTo>
                <a:cubicBezTo>
                  <a:pt x="888" y="1411"/>
                  <a:pt x="971" y="1324"/>
                  <a:pt x="965" y="1245"/>
                </a:cubicBezTo>
                <a:cubicBezTo>
                  <a:pt x="958" y="1155"/>
                  <a:pt x="896" y="1085"/>
                  <a:pt x="802" y="1084"/>
                </a:cubicBezTo>
                <a:close/>
              </a:path>
            </a:pathLst>
          </a:custGeom>
          <a:solidFill>
            <a:schemeClr val="bg1">
              <a:alpha val="20000"/>
            </a:schemeClr>
          </a:solidFill>
          <a:ln>
            <a:noFill/>
          </a:ln>
          <a:extLst/>
        </p:spPr>
        <p:txBody>
          <a:bodyPr/>
          <a:lstStyle/>
          <a:p>
            <a:pPr defTabSz="816218" eaLnBrk="1" fontAlgn="auto" hangingPunct="1">
              <a:spcBef>
                <a:spcPts val="0"/>
              </a:spcBef>
              <a:spcAft>
                <a:spcPts val="0"/>
              </a:spcAft>
              <a:defRPr/>
            </a:pPr>
            <a:endParaRPr lang="th-TH" sz="1562">
              <a:latin typeface="+mn-lt"/>
              <a:cs typeface="+mn-cs"/>
            </a:endParaRPr>
          </a:p>
        </p:txBody>
      </p:sp>
      <p:sp>
        <p:nvSpPr>
          <p:cNvPr id="8" name="TextBox 7">
            <a:extLst>
              <a:ext uri="{FF2B5EF4-FFF2-40B4-BE49-F238E27FC236}"/>
            </a:extLst>
          </p:cNvPr>
          <p:cNvSpPr txBox="1"/>
          <p:nvPr/>
        </p:nvSpPr>
        <p:spPr>
          <a:xfrm>
            <a:off x="3803650" y="2478088"/>
            <a:ext cx="4695825" cy="958850"/>
          </a:xfrm>
          <a:prstGeom prst="rect">
            <a:avLst/>
          </a:prstGeom>
          <a:noFill/>
        </p:spPr>
        <p:txBody>
          <a:bodyPr>
            <a:spAutoFit/>
          </a:bodyPr>
          <a:lstStyle/>
          <a:p>
            <a:pPr algn="r" defTabSz="816218" eaLnBrk="1" fontAlgn="auto" hangingPunct="1">
              <a:spcBef>
                <a:spcPts val="0"/>
              </a:spcBef>
              <a:spcAft>
                <a:spcPts val="0"/>
              </a:spcAft>
              <a:defRPr/>
            </a:pPr>
            <a:r>
              <a:rPr lang="en-US" sz="5626">
                <a:solidFill>
                  <a:schemeClr val="bg1"/>
                </a:solidFill>
                <a:latin typeface="Bebas Neue" pitchFamily="34" charset="0"/>
                <a:cs typeface="+mn-cs"/>
              </a:rPr>
              <a:t>Question &amp; Answer</a:t>
            </a:r>
          </a:p>
        </p:txBody>
      </p:sp>
      <p:sp>
        <p:nvSpPr>
          <p:cNvPr id="9" name="TextBox 8">
            <a:extLst>
              <a:ext uri="{FF2B5EF4-FFF2-40B4-BE49-F238E27FC236}"/>
            </a:extLst>
          </p:cNvPr>
          <p:cNvSpPr txBox="1"/>
          <p:nvPr/>
        </p:nvSpPr>
        <p:spPr>
          <a:xfrm>
            <a:off x="6154738" y="3440113"/>
            <a:ext cx="2335212" cy="428625"/>
          </a:xfrm>
          <a:prstGeom prst="rect">
            <a:avLst/>
          </a:prstGeom>
          <a:noFill/>
        </p:spPr>
        <p:txBody>
          <a:bodyPr>
            <a:spAutoFit/>
          </a:bodyPr>
          <a:lstStyle/>
          <a:p>
            <a:pPr algn="r" defTabSz="816218" eaLnBrk="1" fontAlgn="auto" hangingPunct="1">
              <a:spcBef>
                <a:spcPts val="0"/>
              </a:spcBef>
              <a:spcAft>
                <a:spcPts val="0"/>
              </a:spcAft>
              <a:defRPr/>
            </a:pPr>
            <a:r>
              <a:rPr lang="en-US" sz="2187">
                <a:solidFill>
                  <a:schemeClr val="bg1"/>
                </a:solidFill>
                <a:latin typeface="Bebas Neue" pitchFamily="34" charset="0"/>
                <a:cs typeface="+mn-cs"/>
              </a:rPr>
              <a:t>ABRC</a:t>
            </a:r>
          </a:p>
        </p:txBody>
      </p:sp>
      <p:sp>
        <p:nvSpPr>
          <p:cNvPr id="10" name="Freeform 5">
            <a:extLst>
              <a:ext uri="{FF2B5EF4-FFF2-40B4-BE49-F238E27FC236}"/>
            </a:extLst>
          </p:cNvPr>
          <p:cNvSpPr>
            <a:spLocks noEditPoints="1"/>
          </p:cNvSpPr>
          <p:nvPr/>
        </p:nvSpPr>
        <p:spPr bwMode="auto">
          <a:xfrm>
            <a:off x="2560638" y="2311400"/>
            <a:ext cx="1304925" cy="1611313"/>
          </a:xfrm>
          <a:custGeom>
            <a:avLst/>
            <a:gdLst>
              <a:gd name="T0" fmla="*/ 3240309 w 1598"/>
              <a:gd name="T1" fmla="*/ 3236702 h 1481"/>
              <a:gd name="T2" fmla="*/ 2996558 w 1598"/>
              <a:gd name="T3" fmla="*/ 3138700 h 1481"/>
              <a:gd name="T4" fmla="*/ 2567342 w 1598"/>
              <a:gd name="T5" fmla="*/ 3729358 h 1481"/>
              <a:gd name="T6" fmla="*/ 1504902 w 1598"/>
              <a:gd name="T7" fmla="*/ 3218161 h 1481"/>
              <a:gd name="T8" fmla="*/ 238453 w 1598"/>
              <a:gd name="T9" fmla="*/ 2476527 h 1481"/>
              <a:gd name="T10" fmla="*/ 373576 w 1598"/>
              <a:gd name="T11" fmla="*/ 1205155 h 1481"/>
              <a:gd name="T12" fmla="*/ 797492 w 1598"/>
              <a:gd name="T13" fmla="*/ 855528 h 1481"/>
              <a:gd name="T14" fmla="*/ 1939417 w 1598"/>
              <a:gd name="T15" fmla="*/ 21190 h 1481"/>
              <a:gd name="T16" fmla="*/ 3505257 w 1598"/>
              <a:gd name="T17" fmla="*/ 765472 h 1481"/>
              <a:gd name="T18" fmla="*/ 4196770 w 1598"/>
              <a:gd name="T19" fmla="*/ 1787867 h 1481"/>
              <a:gd name="T20" fmla="*/ 3764906 w 1598"/>
              <a:gd name="T21" fmla="*/ 2746694 h 1481"/>
              <a:gd name="T22" fmla="*/ 3990111 w 1598"/>
              <a:gd name="T23" fmla="*/ 3588978 h 1481"/>
              <a:gd name="T24" fmla="*/ 1518150 w 1598"/>
              <a:gd name="T25" fmla="*/ 2553339 h 1481"/>
              <a:gd name="T26" fmla="*/ 1663871 w 1598"/>
              <a:gd name="T27" fmla="*/ 1740191 h 1481"/>
              <a:gd name="T28" fmla="*/ 2294446 w 1598"/>
              <a:gd name="T29" fmla="*/ 1289913 h 1481"/>
              <a:gd name="T30" fmla="*/ 1923520 w 1598"/>
              <a:gd name="T31" fmla="*/ 1255480 h 1481"/>
              <a:gd name="T32" fmla="*/ 675616 w 1598"/>
              <a:gd name="T33" fmla="*/ 1462078 h 1481"/>
              <a:gd name="T34" fmla="*/ 288793 w 1598"/>
              <a:gd name="T35" fmla="*/ 1621000 h 1481"/>
              <a:gd name="T36" fmla="*/ 627926 w 1598"/>
              <a:gd name="T37" fmla="*/ 2638097 h 1481"/>
              <a:gd name="T38" fmla="*/ 1592335 w 1598"/>
              <a:gd name="T39" fmla="*/ 2982427 h 1481"/>
              <a:gd name="T40" fmla="*/ 2668023 w 1598"/>
              <a:gd name="T41" fmla="*/ 3003617 h 1481"/>
              <a:gd name="T42" fmla="*/ 2996558 w 1598"/>
              <a:gd name="T43" fmla="*/ 2955940 h 1481"/>
              <a:gd name="T44" fmla="*/ 3439020 w 1598"/>
              <a:gd name="T45" fmla="*/ 3141349 h 1481"/>
              <a:gd name="T46" fmla="*/ 3688071 w 1598"/>
              <a:gd name="T47" fmla="*/ 3239350 h 1481"/>
              <a:gd name="T48" fmla="*/ 3563546 w 1598"/>
              <a:gd name="T49" fmla="*/ 2677828 h 1481"/>
              <a:gd name="T50" fmla="*/ 4027204 w 1598"/>
              <a:gd name="T51" fmla="*/ 1983870 h 1481"/>
              <a:gd name="T52" fmla="*/ 3590040 w 1598"/>
              <a:gd name="T53" fmla="*/ 1173371 h 1481"/>
              <a:gd name="T54" fmla="*/ 3168774 w 1598"/>
              <a:gd name="T55" fmla="*/ 1933545 h 1481"/>
              <a:gd name="T56" fmla="*/ 2628280 w 1598"/>
              <a:gd name="T57" fmla="*/ 2476527 h 1481"/>
              <a:gd name="T58" fmla="*/ 1518150 w 1598"/>
              <a:gd name="T59" fmla="*/ 2553339 h 1481"/>
              <a:gd name="T60" fmla="*/ 2744857 w 1598"/>
              <a:gd name="T61" fmla="*/ 1946789 h 1481"/>
              <a:gd name="T62" fmla="*/ 3335691 w 1598"/>
              <a:gd name="T63" fmla="*/ 1485916 h 1481"/>
              <a:gd name="T64" fmla="*/ 3189969 w 1598"/>
              <a:gd name="T65" fmla="*/ 593307 h 1481"/>
              <a:gd name="T66" fmla="*/ 1881128 w 1598"/>
              <a:gd name="T67" fmla="*/ 219841 h 1481"/>
              <a:gd name="T68" fmla="*/ 884925 w 1598"/>
              <a:gd name="T69" fmla="*/ 1268724 h 1481"/>
              <a:gd name="T70" fmla="*/ 1738056 w 1598"/>
              <a:gd name="T71" fmla="*/ 1183965 h 1481"/>
              <a:gd name="T72" fmla="*/ 2201715 w 1598"/>
              <a:gd name="T73" fmla="*/ 860825 h 1481"/>
              <a:gd name="T74" fmla="*/ 2408374 w 1598"/>
              <a:gd name="T75" fmla="*/ 1446186 h 1481"/>
              <a:gd name="T76" fmla="*/ 1806943 w 1598"/>
              <a:gd name="T77" fmla="*/ 1869977 h 1481"/>
              <a:gd name="T78" fmla="*/ 1698314 w 1598"/>
              <a:gd name="T79" fmla="*/ 2370579 h 1481"/>
              <a:gd name="T80" fmla="*/ 2124880 w 1598"/>
              <a:gd name="T81" fmla="*/ 2871182 h 1481"/>
              <a:gd name="T82" fmla="*/ 2119581 w 1598"/>
              <a:gd name="T83" fmla="*/ 3734656 h 1481"/>
              <a:gd name="T84" fmla="*/ 2124880 w 1598"/>
              <a:gd name="T85" fmla="*/ 2871182 h 1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8" h="1481">
                <a:moveTo>
                  <a:pt x="1510" y="1367"/>
                </a:moveTo>
                <a:cubicBezTo>
                  <a:pt x="1412" y="1317"/>
                  <a:pt x="1317" y="1270"/>
                  <a:pt x="1223" y="1222"/>
                </a:cubicBezTo>
                <a:cubicBezTo>
                  <a:pt x="1199" y="1210"/>
                  <a:pt x="1174" y="1198"/>
                  <a:pt x="1150" y="1186"/>
                </a:cubicBezTo>
                <a:cubicBezTo>
                  <a:pt x="1145" y="1184"/>
                  <a:pt x="1137" y="1184"/>
                  <a:pt x="1131" y="1185"/>
                </a:cubicBezTo>
                <a:cubicBezTo>
                  <a:pt x="1099" y="1194"/>
                  <a:pt x="1067" y="1203"/>
                  <a:pt x="1035" y="1212"/>
                </a:cubicBezTo>
                <a:cubicBezTo>
                  <a:pt x="1038" y="1285"/>
                  <a:pt x="1024" y="1354"/>
                  <a:pt x="969" y="1408"/>
                </a:cubicBezTo>
                <a:cubicBezTo>
                  <a:pt x="923" y="1454"/>
                  <a:pt x="867" y="1481"/>
                  <a:pt x="801" y="1480"/>
                </a:cubicBezTo>
                <a:cubicBezTo>
                  <a:pt x="678" y="1477"/>
                  <a:pt x="557" y="1384"/>
                  <a:pt x="568" y="1215"/>
                </a:cubicBezTo>
                <a:cubicBezTo>
                  <a:pt x="497" y="1190"/>
                  <a:pt x="427" y="1169"/>
                  <a:pt x="359" y="1141"/>
                </a:cubicBezTo>
                <a:cubicBezTo>
                  <a:pt x="252" y="1096"/>
                  <a:pt x="158" y="1032"/>
                  <a:pt x="90" y="935"/>
                </a:cubicBezTo>
                <a:cubicBezTo>
                  <a:pt x="21" y="837"/>
                  <a:pt x="0" y="730"/>
                  <a:pt x="39" y="615"/>
                </a:cubicBezTo>
                <a:cubicBezTo>
                  <a:pt x="60" y="554"/>
                  <a:pt x="96" y="501"/>
                  <a:pt x="141" y="455"/>
                </a:cubicBezTo>
                <a:cubicBezTo>
                  <a:pt x="182" y="413"/>
                  <a:pt x="228" y="378"/>
                  <a:pt x="279" y="349"/>
                </a:cubicBezTo>
                <a:cubicBezTo>
                  <a:pt x="288" y="344"/>
                  <a:pt x="297" y="334"/>
                  <a:pt x="301" y="323"/>
                </a:cubicBezTo>
                <a:cubicBezTo>
                  <a:pt x="342" y="221"/>
                  <a:pt x="406" y="137"/>
                  <a:pt x="502" y="81"/>
                </a:cubicBezTo>
                <a:cubicBezTo>
                  <a:pt x="573" y="39"/>
                  <a:pt x="650" y="16"/>
                  <a:pt x="732" y="8"/>
                </a:cubicBezTo>
                <a:cubicBezTo>
                  <a:pt x="796" y="2"/>
                  <a:pt x="860" y="0"/>
                  <a:pt x="923" y="9"/>
                </a:cubicBezTo>
                <a:cubicBezTo>
                  <a:pt x="1102" y="36"/>
                  <a:pt x="1247" y="114"/>
                  <a:pt x="1323" y="289"/>
                </a:cubicBezTo>
                <a:cubicBezTo>
                  <a:pt x="1329" y="358"/>
                  <a:pt x="1384" y="384"/>
                  <a:pt x="1429" y="421"/>
                </a:cubicBezTo>
                <a:cubicBezTo>
                  <a:pt x="1509" y="488"/>
                  <a:pt x="1566" y="570"/>
                  <a:pt x="1584" y="675"/>
                </a:cubicBezTo>
                <a:cubicBezTo>
                  <a:pt x="1598" y="756"/>
                  <a:pt x="1578" y="832"/>
                  <a:pt x="1538" y="905"/>
                </a:cubicBezTo>
                <a:cubicBezTo>
                  <a:pt x="1508" y="958"/>
                  <a:pt x="1467" y="999"/>
                  <a:pt x="1421" y="1037"/>
                </a:cubicBezTo>
                <a:cubicBezTo>
                  <a:pt x="1408" y="1047"/>
                  <a:pt x="1406" y="1056"/>
                  <a:pt x="1411" y="1072"/>
                </a:cubicBezTo>
                <a:cubicBezTo>
                  <a:pt x="1444" y="1166"/>
                  <a:pt x="1475" y="1260"/>
                  <a:pt x="1506" y="1355"/>
                </a:cubicBezTo>
                <a:cubicBezTo>
                  <a:pt x="1507" y="1357"/>
                  <a:pt x="1508" y="1360"/>
                  <a:pt x="1510" y="1367"/>
                </a:cubicBezTo>
                <a:close/>
                <a:moveTo>
                  <a:pt x="573" y="964"/>
                </a:moveTo>
                <a:cubicBezTo>
                  <a:pt x="573" y="918"/>
                  <a:pt x="571" y="872"/>
                  <a:pt x="574" y="827"/>
                </a:cubicBezTo>
                <a:cubicBezTo>
                  <a:pt x="577" y="766"/>
                  <a:pt x="593" y="708"/>
                  <a:pt x="628" y="657"/>
                </a:cubicBezTo>
                <a:cubicBezTo>
                  <a:pt x="666" y="602"/>
                  <a:pt x="718" y="565"/>
                  <a:pt x="780" y="542"/>
                </a:cubicBezTo>
                <a:cubicBezTo>
                  <a:pt x="812" y="529"/>
                  <a:pt x="844" y="515"/>
                  <a:pt x="866" y="487"/>
                </a:cubicBezTo>
                <a:cubicBezTo>
                  <a:pt x="891" y="456"/>
                  <a:pt x="885" y="416"/>
                  <a:pt x="851" y="401"/>
                </a:cubicBezTo>
                <a:cubicBezTo>
                  <a:pt x="799" y="377"/>
                  <a:pt x="732" y="397"/>
                  <a:pt x="726" y="474"/>
                </a:cubicBezTo>
                <a:cubicBezTo>
                  <a:pt x="724" y="500"/>
                  <a:pt x="725" y="526"/>
                  <a:pt x="725" y="552"/>
                </a:cubicBezTo>
                <a:cubicBezTo>
                  <a:pt x="568" y="552"/>
                  <a:pt x="413" y="552"/>
                  <a:pt x="255" y="552"/>
                </a:cubicBezTo>
                <a:cubicBezTo>
                  <a:pt x="260" y="512"/>
                  <a:pt x="264" y="474"/>
                  <a:pt x="268" y="434"/>
                </a:cubicBezTo>
                <a:cubicBezTo>
                  <a:pt x="200" y="481"/>
                  <a:pt x="144" y="537"/>
                  <a:pt x="109" y="612"/>
                </a:cubicBezTo>
                <a:cubicBezTo>
                  <a:pt x="87" y="660"/>
                  <a:pt x="79" y="710"/>
                  <a:pt x="87" y="762"/>
                </a:cubicBezTo>
                <a:cubicBezTo>
                  <a:pt x="102" y="862"/>
                  <a:pt x="159" y="936"/>
                  <a:pt x="237" y="996"/>
                </a:cubicBezTo>
                <a:cubicBezTo>
                  <a:pt x="336" y="1072"/>
                  <a:pt x="449" y="1115"/>
                  <a:pt x="569" y="1142"/>
                </a:cubicBezTo>
                <a:cubicBezTo>
                  <a:pt x="588" y="1146"/>
                  <a:pt x="594" y="1138"/>
                  <a:pt x="601" y="1126"/>
                </a:cubicBezTo>
                <a:cubicBezTo>
                  <a:pt x="650" y="1046"/>
                  <a:pt x="723" y="1010"/>
                  <a:pt x="814" y="1014"/>
                </a:cubicBezTo>
                <a:cubicBezTo>
                  <a:pt x="899" y="1018"/>
                  <a:pt x="964" y="1059"/>
                  <a:pt x="1007" y="1134"/>
                </a:cubicBezTo>
                <a:cubicBezTo>
                  <a:pt x="1012" y="1142"/>
                  <a:pt x="1016" y="1146"/>
                  <a:pt x="1027" y="1143"/>
                </a:cubicBezTo>
                <a:cubicBezTo>
                  <a:pt x="1061" y="1134"/>
                  <a:pt x="1096" y="1124"/>
                  <a:pt x="1131" y="1116"/>
                </a:cubicBezTo>
                <a:cubicBezTo>
                  <a:pt x="1140" y="1114"/>
                  <a:pt x="1151" y="1113"/>
                  <a:pt x="1159" y="1117"/>
                </a:cubicBezTo>
                <a:cubicBezTo>
                  <a:pt x="1206" y="1139"/>
                  <a:pt x="1251" y="1163"/>
                  <a:pt x="1298" y="1186"/>
                </a:cubicBezTo>
                <a:cubicBezTo>
                  <a:pt x="1329" y="1202"/>
                  <a:pt x="1360" y="1217"/>
                  <a:pt x="1393" y="1234"/>
                </a:cubicBezTo>
                <a:cubicBezTo>
                  <a:pt x="1393" y="1228"/>
                  <a:pt x="1393" y="1225"/>
                  <a:pt x="1392" y="1223"/>
                </a:cubicBezTo>
                <a:cubicBezTo>
                  <a:pt x="1373" y="1164"/>
                  <a:pt x="1355" y="1104"/>
                  <a:pt x="1334" y="1045"/>
                </a:cubicBezTo>
                <a:cubicBezTo>
                  <a:pt x="1328" y="1029"/>
                  <a:pt x="1333" y="1022"/>
                  <a:pt x="1345" y="1011"/>
                </a:cubicBezTo>
                <a:cubicBezTo>
                  <a:pt x="1380" y="981"/>
                  <a:pt x="1416" y="951"/>
                  <a:pt x="1447" y="916"/>
                </a:cubicBezTo>
                <a:cubicBezTo>
                  <a:pt x="1488" y="869"/>
                  <a:pt x="1515" y="813"/>
                  <a:pt x="1520" y="749"/>
                </a:cubicBezTo>
                <a:cubicBezTo>
                  <a:pt x="1528" y="650"/>
                  <a:pt x="1488" y="568"/>
                  <a:pt x="1418" y="499"/>
                </a:cubicBezTo>
                <a:cubicBezTo>
                  <a:pt x="1399" y="480"/>
                  <a:pt x="1378" y="463"/>
                  <a:pt x="1355" y="443"/>
                </a:cubicBezTo>
                <a:cubicBezTo>
                  <a:pt x="1353" y="463"/>
                  <a:pt x="1351" y="477"/>
                  <a:pt x="1349" y="492"/>
                </a:cubicBezTo>
                <a:cubicBezTo>
                  <a:pt x="1337" y="596"/>
                  <a:pt x="1288" y="677"/>
                  <a:pt x="1196" y="730"/>
                </a:cubicBezTo>
                <a:cubicBezTo>
                  <a:pt x="1158" y="751"/>
                  <a:pt x="1120" y="771"/>
                  <a:pt x="1081" y="790"/>
                </a:cubicBezTo>
                <a:cubicBezTo>
                  <a:pt x="1021" y="820"/>
                  <a:pt x="984" y="863"/>
                  <a:pt x="992" y="935"/>
                </a:cubicBezTo>
                <a:cubicBezTo>
                  <a:pt x="994" y="945"/>
                  <a:pt x="993" y="955"/>
                  <a:pt x="993" y="964"/>
                </a:cubicBezTo>
                <a:cubicBezTo>
                  <a:pt x="851" y="964"/>
                  <a:pt x="714" y="964"/>
                  <a:pt x="573" y="964"/>
                </a:cubicBezTo>
                <a:close/>
                <a:moveTo>
                  <a:pt x="923" y="895"/>
                </a:moveTo>
                <a:cubicBezTo>
                  <a:pt x="930" y="819"/>
                  <a:pt x="973" y="770"/>
                  <a:pt x="1036" y="735"/>
                </a:cubicBezTo>
                <a:cubicBezTo>
                  <a:pt x="1072" y="716"/>
                  <a:pt x="1107" y="697"/>
                  <a:pt x="1144" y="678"/>
                </a:cubicBezTo>
                <a:cubicBezTo>
                  <a:pt x="1195" y="652"/>
                  <a:pt x="1235" y="614"/>
                  <a:pt x="1259" y="561"/>
                </a:cubicBezTo>
                <a:cubicBezTo>
                  <a:pt x="1283" y="506"/>
                  <a:pt x="1287" y="448"/>
                  <a:pt x="1278" y="388"/>
                </a:cubicBezTo>
                <a:cubicBezTo>
                  <a:pt x="1268" y="326"/>
                  <a:pt x="1244" y="271"/>
                  <a:pt x="1204" y="224"/>
                </a:cubicBezTo>
                <a:cubicBezTo>
                  <a:pt x="1125" y="132"/>
                  <a:pt x="1020" y="88"/>
                  <a:pt x="901" y="79"/>
                </a:cubicBezTo>
                <a:cubicBezTo>
                  <a:pt x="838" y="74"/>
                  <a:pt x="774" y="76"/>
                  <a:pt x="710" y="83"/>
                </a:cubicBezTo>
                <a:cubicBezTo>
                  <a:pt x="628" y="92"/>
                  <a:pt x="552" y="122"/>
                  <a:pt x="490" y="176"/>
                </a:cubicBezTo>
                <a:cubicBezTo>
                  <a:pt x="399" y="256"/>
                  <a:pt x="350" y="359"/>
                  <a:pt x="334" y="479"/>
                </a:cubicBezTo>
                <a:cubicBezTo>
                  <a:pt x="441" y="479"/>
                  <a:pt x="546" y="479"/>
                  <a:pt x="651" y="479"/>
                </a:cubicBezTo>
                <a:cubicBezTo>
                  <a:pt x="653" y="467"/>
                  <a:pt x="654" y="457"/>
                  <a:pt x="656" y="447"/>
                </a:cubicBezTo>
                <a:cubicBezTo>
                  <a:pt x="666" y="406"/>
                  <a:pt x="686" y="372"/>
                  <a:pt x="722" y="346"/>
                </a:cubicBezTo>
                <a:cubicBezTo>
                  <a:pt x="755" y="323"/>
                  <a:pt x="793" y="321"/>
                  <a:pt x="831" y="325"/>
                </a:cubicBezTo>
                <a:cubicBezTo>
                  <a:pt x="883" y="330"/>
                  <a:pt x="926" y="352"/>
                  <a:pt x="944" y="406"/>
                </a:cubicBezTo>
                <a:cubicBezTo>
                  <a:pt x="961" y="459"/>
                  <a:pt x="950" y="507"/>
                  <a:pt x="909" y="546"/>
                </a:cubicBezTo>
                <a:cubicBezTo>
                  <a:pt x="879" y="576"/>
                  <a:pt x="842" y="593"/>
                  <a:pt x="804" y="610"/>
                </a:cubicBezTo>
                <a:cubicBezTo>
                  <a:pt x="755" y="632"/>
                  <a:pt x="711" y="659"/>
                  <a:pt x="682" y="706"/>
                </a:cubicBezTo>
                <a:cubicBezTo>
                  <a:pt x="659" y="743"/>
                  <a:pt x="651" y="783"/>
                  <a:pt x="646" y="825"/>
                </a:cubicBezTo>
                <a:cubicBezTo>
                  <a:pt x="644" y="848"/>
                  <a:pt x="643" y="871"/>
                  <a:pt x="641" y="895"/>
                </a:cubicBezTo>
                <a:cubicBezTo>
                  <a:pt x="737" y="895"/>
                  <a:pt x="829" y="895"/>
                  <a:pt x="923" y="895"/>
                </a:cubicBezTo>
                <a:close/>
                <a:moveTo>
                  <a:pt x="802" y="1084"/>
                </a:moveTo>
                <a:cubicBezTo>
                  <a:pt x="709" y="1083"/>
                  <a:pt x="643" y="1156"/>
                  <a:pt x="638" y="1242"/>
                </a:cubicBezTo>
                <a:cubicBezTo>
                  <a:pt x="633" y="1332"/>
                  <a:pt x="719" y="1409"/>
                  <a:pt x="800" y="1410"/>
                </a:cubicBezTo>
                <a:cubicBezTo>
                  <a:pt x="888" y="1411"/>
                  <a:pt x="971" y="1324"/>
                  <a:pt x="965" y="1245"/>
                </a:cubicBezTo>
                <a:cubicBezTo>
                  <a:pt x="958" y="1155"/>
                  <a:pt x="896" y="1085"/>
                  <a:pt x="802" y="1084"/>
                </a:cubicBezTo>
                <a:close/>
              </a:path>
            </a:pathLst>
          </a:custGeom>
          <a:solidFill>
            <a:schemeClr val="bg1"/>
          </a:solidFill>
          <a:ln>
            <a:noFill/>
          </a:ln>
          <a:extLst/>
        </p:spPr>
        <p:txBody>
          <a:bodyPr/>
          <a:lstStyle/>
          <a:p>
            <a:pPr defTabSz="816218" eaLnBrk="1" fontAlgn="auto" hangingPunct="1">
              <a:spcBef>
                <a:spcPts val="0"/>
              </a:spcBef>
              <a:spcAft>
                <a:spcPts val="0"/>
              </a:spcAft>
              <a:defRPr/>
            </a:pPr>
            <a:endParaRPr lang="th-TH" sz="1562">
              <a:latin typeface="+mn-lt"/>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13" name="Footer Placeholder 3"/>
          <p:cNvSpPr txBox="1">
            <a:spLocks/>
          </p:cNvSpPr>
          <p:nvPr/>
        </p:nvSpPr>
        <p:spPr>
          <a:xfrm>
            <a:off x="4572000" y="636414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©Pat Ferris, Ph.D., 2019</a:t>
            </a:r>
            <a:endParaRPr lang="en-CA" dirty="0"/>
          </a:p>
        </p:txBody>
      </p:sp>
    </p:spTree>
    <p:extLst>
      <p:ext uri="{BB962C8B-B14F-4D97-AF65-F5344CB8AC3E}">
        <p14:creationId xmlns:p14="http://schemas.microsoft.com/office/powerpoint/2010/main" val="2712412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extLst>
          </p:cNvPr>
          <p:cNvSpPr/>
          <p:nvPr/>
        </p:nvSpPr>
        <p:spPr>
          <a:xfrm>
            <a:off x="1588"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218" eaLnBrk="1" fontAlgn="auto" hangingPunct="1">
              <a:spcBef>
                <a:spcPts val="0"/>
              </a:spcBef>
              <a:spcAft>
                <a:spcPts val="0"/>
              </a:spcAft>
              <a:defRPr/>
            </a:pPr>
            <a:endParaRPr lang="en-US" sz="1562"/>
          </a:p>
        </p:txBody>
      </p:sp>
      <p:pic>
        <p:nvPicPr>
          <p:cNvPr id="7" name="Picture 6" descr="contact bg 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4988"/>
            <a:ext cx="5678487"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extLst>
          </p:cNvPr>
          <p:cNvSpPr txBox="1"/>
          <p:nvPr/>
        </p:nvSpPr>
        <p:spPr>
          <a:xfrm>
            <a:off x="5678488" y="1508125"/>
            <a:ext cx="3006725" cy="958850"/>
          </a:xfrm>
          <a:prstGeom prst="rect">
            <a:avLst/>
          </a:prstGeom>
          <a:noFill/>
        </p:spPr>
        <p:txBody>
          <a:bodyPr>
            <a:spAutoFit/>
          </a:bodyPr>
          <a:lstStyle/>
          <a:p>
            <a:pPr algn="r" defTabSz="816218" eaLnBrk="1" fontAlgn="auto" hangingPunct="1">
              <a:spcBef>
                <a:spcPts val="0"/>
              </a:spcBef>
              <a:spcAft>
                <a:spcPts val="0"/>
              </a:spcAft>
              <a:defRPr/>
            </a:pPr>
            <a:r>
              <a:rPr lang="en-US" sz="5626" dirty="0">
                <a:solidFill>
                  <a:schemeClr val="bg1"/>
                </a:solidFill>
                <a:latin typeface="Bebas Neue" pitchFamily="34" charset="0"/>
                <a:cs typeface="+mn-cs"/>
              </a:rPr>
              <a:t>Contact</a:t>
            </a:r>
          </a:p>
        </p:txBody>
      </p:sp>
      <p:sp>
        <p:nvSpPr>
          <p:cNvPr id="10" name="TextBox 9">
            <a:extLst>
              <a:ext uri="{FF2B5EF4-FFF2-40B4-BE49-F238E27FC236}"/>
            </a:extLst>
          </p:cNvPr>
          <p:cNvSpPr txBox="1"/>
          <p:nvPr/>
        </p:nvSpPr>
        <p:spPr>
          <a:xfrm>
            <a:off x="4142232" y="3429000"/>
            <a:ext cx="4700588" cy="1754326"/>
          </a:xfrm>
          <a:prstGeom prst="rect">
            <a:avLst/>
          </a:prstGeom>
          <a:noFill/>
        </p:spPr>
        <p:txBody>
          <a:bodyPr wrap="square">
            <a:spAutoFit/>
          </a:bodyPr>
          <a:lstStyle/>
          <a:p>
            <a:pPr algn="r" defTabSz="816218" eaLnBrk="1" fontAlgn="auto" hangingPunct="1">
              <a:spcBef>
                <a:spcPts val="0"/>
              </a:spcBef>
              <a:spcAft>
                <a:spcPts val="0"/>
              </a:spcAft>
              <a:defRPr/>
            </a:pPr>
            <a:r>
              <a:rPr lang="en-US" sz="3600" dirty="0" smtClean="0">
                <a:solidFill>
                  <a:schemeClr val="bg1"/>
                </a:solidFill>
                <a:latin typeface="Bebas Neue" pitchFamily="34" charset="0"/>
              </a:rPr>
              <a:t>Pat Ferris</a:t>
            </a:r>
          </a:p>
          <a:p>
            <a:pPr algn="r" defTabSz="816218" eaLnBrk="1" fontAlgn="auto" hangingPunct="1">
              <a:spcBef>
                <a:spcPts val="0"/>
              </a:spcBef>
              <a:spcAft>
                <a:spcPts val="0"/>
              </a:spcAft>
              <a:defRPr/>
            </a:pPr>
            <a:r>
              <a:rPr lang="en-US" sz="3600" dirty="0" smtClean="0">
                <a:solidFill>
                  <a:schemeClr val="bg1"/>
                </a:solidFill>
                <a:latin typeface="Bebas Neue" pitchFamily="34" charset="0"/>
              </a:rPr>
              <a:t>+1-403-815-6624</a:t>
            </a:r>
          </a:p>
          <a:p>
            <a:pPr algn="r" defTabSz="816218" eaLnBrk="1" fontAlgn="auto" hangingPunct="1">
              <a:spcBef>
                <a:spcPts val="0"/>
              </a:spcBef>
              <a:spcAft>
                <a:spcPts val="0"/>
              </a:spcAft>
              <a:defRPr/>
            </a:pPr>
            <a:r>
              <a:rPr lang="en-US" sz="3600" dirty="0" smtClean="0">
                <a:solidFill>
                  <a:schemeClr val="bg1"/>
                </a:solidFill>
                <a:latin typeface="Bebas Neue" pitchFamily="34" charset="0"/>
              </a:rPr>
              <a:t>ferrispa@telus.net</a:t>
            </a:r>
            <a:endParaRPr lang="en-US" sz="3600" dirty="0">
              <a:solidFill>
                <a:schemeClr val="bg1"/>
              </a:solidFill>
              <a:latin typeface="Bebas Neue" pitchFamily="34" charset="0"/>
            </a:endParaRPr>
          </a:p>
        </p:txBody>
      </p:sp>
      <p:sp>
        <p:nvSpPr>
          <p:cNvPr id="24" name="Freeform 37">
            <a:extLst>
              <a:ext uri="{FF2B5EF4-FFF2-40B4-BE49-F238E27FC236}"/>
            </a:extLst>
          </p:cNvPr>
          <p:cNvSpPr>
            <a:spLocks noEditPoints="1"/>
          </p:cNvSpPr>
          <p:nvPr/>
        </p:nvSpPr>
        <p:spPr bwMode="auto">
          <a:xfrm>
            <a:off x="3008313" y="1608138"/>
            <a:ext cx="927100" cy="1301750"/>
          </a:xfrm>
          <a:custGeom>
            <a:avLst/>
            <a:gdLst>
              <a:gd name="T0" fmla="*/ 66 w 180"/>
              <a:gd name="T1" fmla="*/ 106 h 189"/>
              <a:gd name="T2" fmla="*/ 66 w 180"/>
              <a:gd name="T3" fmla="*/ 88 h 189"/>
              <a:gd name="T4" fmla="*/ 113 w 180"/>
              <a:gd name="T5" fmla="*/ 88 h 189"/>
              <a:gd name="T6" fmla="*/ 113 w 180"/>
              <a:gd name="T7" fmla="*/ 106 h 189"/>
              <a:gd name="T8" fmla="*/ 113 w 180"/>
              <a:gd name="T9" fmla="*/ 88 h 189"/>
              <a:gd name="T10" fmla="*/ 153 w 180"/>
              <a:gd name="T11" fmla="*/ 124 h 189"/>
              <a:gd name="T12" fmla="*/ 151 w 180"/>
              <a:gd name="T13" fmla="*/ 140 h 189"/>
              <a:gd name="T14" fmla="*/ 159 w 180"/>
              <a:gd name="T15" fmla="*/ 157 h 189"/>
              <a:gd name="T16" fmla="*/ 103 w 180"/>
              <a:gd name="T17" fmla="*/ 175 h 189"/>
              <a:gd name="T18" fmla="*/ 77 w 180"/>
              <a:gd name="T19" fmla="*/ 175 h 189"/>
              <a:gd name="T20" fmla="*/ 21 w 180"/>
              <a:gd name="T21" fmla="*/ 157 h 189"/>
              <a:gd name="T22" fmla="*/ 28 w 180"/>
              <a:gd name="T23" fmla="*/ 145 h 189"/>
              <a:gd name="T24" fmla="*/ 27 w 180"/>
              <a:gd name="T25" fmla="*/ 124 h 189"/>
              <a:gd name="T26" fmla="*/ 16 w 180"/>
              <a:gd name="T27" fmla="*/ 125 h 189"/>
              <a:gd name="T28" fmla="*/ 0 w 180"/>
              <a:gd name="T29" fmla="*/ 92 h 189"/>
              <a:gd name="T30" fmla="*/ 30 w 180"/>
              <a:gd name="T31" fmla="*/ 20 h 189"/>
              <a:gd name="T32" fmla="*/ 150 w 180"/>
              <a:gd name="T33" fmla="*/ 20 h 189"/>
              <a:gd name="T34" fmla="*/ 180 w 180"/>
              <a:gd name="T35" fmla="*/ 92 h 189"/>
              <a:gd name="T36" fmla="*/ 164 w 180"/>
              <a:gd name="T37" fmla="*/ 125 h 189"/>
              <a:gd name="T38" fmla="*/ 146 w 180"/>
              <a:gd name="T39" fmla="*/ 97 h 189"/>
              <a:gd name="T40" fmla="*/ 109 w 180"/>
              <a:gd name="T41" fmla="*/ 72 h 189"/>
              <a:gd name="T42" fmla="*/ 78 w 180"/>
              <a:gd name="T43" fmla="*/ 65 h 189"/>
              <a:gd name="T44" fmla="*/ 64 w 180"/>
              <a:gd name="T45" fmla="*/ 52 h 189"/>
              <a:gd name="T46" fmla="*/ 33 w 180"/>
              <a:gd name="T47" fmla="*/ 97 h 189"/>
              <a:gd name="T48" fmla="*/ 74 w 180"/>
              <a:gd name="T49" fmla="*/ 135 h 189"/>
              <a:gd name="T50" fmla="*/ 104 w 180"/>
              <a:gd name="T51" fmla="*/ 139 h 189"/>
              <a:gd name="T52" fmla="*/ 74 w 180"/>
              <a:gd name="T53" fmla="*/ 143 h 189"/>
              <a:gd name="T54" fmla="*/ 90 w 180"/>
              <a:gd name="T55" fmla="*/ 165 h 189"/>
              <a:gd name="T56" fmla="*/ 156 w 180"/>
              <a:gd name="T57" fmla="*/ 76 h 189"/>
              <a:gd name="T58" fmla="*/ 90 w 180"/>
              <a:gd name="T59" fmla="*/ 9 h 189"/>
              <a:gd name="T60" fmla="*/ 24 w 180"/>
              <a:gd name="T61" fmla="*/ 76 h 189"/>
              <a:gd name="T62" fmla="*/ 90 w 180"/>
              <a:gd name="T63" fmla="*/ 17 h 189"/>
              <a:gd name="T64" fmla="*/ 156 w 180"/>
              <a:gd name="T65" fmla="*/ 7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189">
                <a:moveTo>
                  <a:pt x="76" y="97"/>
                </a:moveTo>
                <a:cubicBezTo>
                  <a:pt x="76" y="102"/>
                  <a:pt x="71" y="106"/>
                  <a:pt x="66" y="106"/>
                </a:cubicBezTo>
                <a:cubicBezTo>
                  <a:pt x="61" y="106"/>
                  <a:pt x="57" y="102"/>
                  <a:pt x="57" y="97"/>
                </a:cubicBezTo>
                <a:cubicBezTo>
                  <a:pt x="57" y="92"/>
                  <a:pt x="61" y="88"/>
                  <a:pt x="66" y="88"/>
                </a:cubicBezTo>
                <a:cubicBezTo>
                  <a:pt x="71" y="88"/>
                  <a:pt x="76" y="92"/>
                  <a:pt x="76" y="97"/>
                </a:cubicBezTo>
                <a:close/>
                <a:moveTo>
                  <a:pt x="113" y="88"/>
                </a:moveTo>
                <a:cubicBezTo>
                  <a:pt x="108" y="88"/>
                  <a:pt x="104" y="92"/>
                  <a:pt x="104" y="97"/>
                </a:cubicBezTo>
                <a:cubicBezTo>
                  <a:pt x="104" y="102"/>
                  <a:pt x="108" y="106"/>
                  <a:pt x="113" y="106"/>
                </a:cubicBezTo>
                <a:cubicBezTo>
                  <a:pt x="118" y="106"/>
                  <a:pt x="122" y="102"/>
                  <a:pt x="122" y="97"/>
                </a:cubicBezTo>
                <a:cubicBezTo>
                  <a:pt x="122" y="92"/>
                  <a:pt x="118" y="88"/>
                  <a:pt x="113" y="88"/>
                </a:cubicBezTo>
                <a:close/>
                <a:moveTo>
                  <a:pt x="153" y="125"/>
                </a:moveTo>
                <a:cubicBezTo>
                  <a:pt x="153" y="124"/>
                  <a:pt x="153" y="124"/>
                  <a:pt x="153" y="124"/>
                </a:cubicBezTo>
                <a:cubicBezTo>
                  <a:pt x="152" y="127"/>
                  <a:pt x="150" y="130"/>
                  <a:pt x="149" y="133"/>
                </a:cubicBezTo>
                <a:cubicBezTo>
                  <a:pt x="149" y="135"/>
                  <a:pt x="150" y="137"/>
                  <a:pt x="151" y="140"/>
                </a:cubicBezTo>
                <a:cubicBezTo>
                  <a:pt x="154" y="146"/>
                  <a:pt x="165" y="154"/>
                  <a:pt x="173" y="155"/>
                </a:cubicBezTo>
                <a:cubicBezTo>
                  <a:pt x="169" y="157"/>
                  <a:pt x="164" y="158"/>
                  <a:pt x="159" y="157"/>
                </a:cubicBezTo>
                <a:cubicBezTo>
                  <a:pt x="163" y="163"/>
                  <a:pt x="169" y="167"/>
                  <a:pt x="178" y="170"/>
                </a:cubicBezTo>
                <a:cubicBezTo>
                  <a:pt x="158" y="188"/>
                  <a:pt x="125" y="189"/>
                  <a:pt x="103" y="175"/>
                </a:cubicBezTo>
                <a:cubicBezTo>
                  <a:pt x="98" y="176"/>
                  <a:pt x="94" y="177"/>
                  <a:pt x="90" y="177"/>
                </a:cubicBezTo>
                <a:cubicBezTo>
                  <a:pt x="86" y="177"/>
                  <a:pt x="81" y="176"/>
                  <a:pt x="77" y="175"/>
                </a:cubicBezTo>
                <a:cubicBezTo>
                  <a:pt x="54" y="189"/>
                  <a:pt x="22" y="188"/>
                  <a:pt x="2" y="170"/>
                </a:cubicBezTo>
                <a:cubicBezTo>
                  <a:pt x="10" y="167"/>
                  <a:pt x="16" y="162"/>
                  <a:pt x="21" y="157"/>
                </a:cubicBezTo>
                <a:cubicBezTo>
                  <a:pt x="17" y="157"/>
                  <a:pt x="13" y="156"/>
                  <a:pt x="10" y="155"/>
                </a:cubicBezTo>
                <a:cubicBezTo>
                  <a:pt x="15" y="154"/>
                  <a:pt x="23" y="149"/>
                  <a:pt x="28" y="145"/>
                </a:cubicBezTo>
                <a:cubicBezTo>
                  <a:pt x="29" y="140"/>
                  <a:pt x="30" y="136"/>
                  <a:pt x="31" y="133"/>
                </a:cubicBezTo>
                <a:cubicBezTo>
                  <a:pt x="29" y="130"/>
                  <a:pt x="28" y="127"/>
                  <a:pt x="27" y="124"/>
                </a:cubicBezTo>
                <a:cubicBezTo>
                  <a:pt x="27" y="125"/>
                  <a:pt x="27" y="125"/>
                  <a:pt x="27" y="125"/>
                </a:cubicBezTo>
                <a:cubicBezTo>
                  <a:pt x="16" y="125"/>
                  <a:pt x="16" y="125"/>
                  <a:pt x="16" y="125"/>
                </a:cubicBezTo>
                <a:cubicBezTo>
                  <a:pt x="7" y="125"/>
                  <a:pt x="0" y="118"/>
                  <a:pt x="0" y="109"/>
                </a:cubicBezTo>
                <a:cubicBezTo>
                  <a:pt x="0" y="92"/>
                  <a:pt x="0" y="92"/>
                  <a:pt x="0" y="92"/>
                </a:cubicBezTo>
                <a:cubicBezTo>
                  <a:pt x="0" y="86"/>
                  <a:pt x="3" y="80"/>
                  <a:pt x="8" y="78"/>
                </a:cubicBezTo>
                <a:cubicBezTo>
                  <a:pt x="8" y="53"/>
                  <a:pt x="15" y="33"/>
                  <a:pt x="30" y="20"/>
                </a:cubicBezTo>
                <a:cubicBezTo>
                  <a:pt x="44" y="6"/>
                  <a:pt x="64" y="0"/>
                  <a:pt x="90" y="0"/>
                </a:cubicBezTo>
                <a:cubicBezTo>
                  <a:pt x="116" y="0"/>
                  <a:pt x="136" y="6"/>
                  <a:pt x="150" y="20"/>
                </a:cubicBezTo>
                <a:cubicBezTo>
                  <a:pt x="164" y="33"/>
                  <a:pt x="171" y="53"/>
                  <a:pt x="172" y="78"/>
                </a:cubicBezTo>
                <a:cubicBezTo>
                  <a:pt x="177" y="80"/>
                  <a:pt x="180" y="86"/>
                  <a:pt x="180" y="92"/>
                </a:cubicBezTo>
                <a:cubicBezTo>
                  <a:pt x="180" y="109"/>
                  <a:pt x="180" y="109"/>
                  <a:pt x="180" y="109"/>
                </a:cubicBezTo>
                <a:cubicBezTo>
                  <a:pt x="180" y="118"/>
                  <a:pt x="173" y="125"/>
                  <a:pt x="164" y="125"/>
                </a:cubicBezTo>
                <a:lnTo>
                  <a:pt x="153" y="125"/>
                </a:lnTo>
                <a:close/>
                <a:moveTo>
                  <a:pt x="146" y="97"/>
                </a:moveTo>
                <a:cubicBezTo>
                  <a:pt x="146" y="93"/>
                  <a:pt x="146" y="89"/>
                  <a:pt x="146" y="85"/>
                </a:cubicBezTo>
                <a:cubicBezTo>
                  <a:pt x="138" y="79"/>
                  <a:pt x="125" y="74"/>
                  <a:pt x="109" y="72"/>
                </a:cubicBezTo>
                <a:cubicBezTo>
                  <a:pt x="111" y="74"/>
                  <a:pt x="113" y="77"/>
                  <a:pt x="115" y="82"/>
                </a:cubicBezTo>
                <a:cubicBezTo>
                  <a:pt x="105" y="75"/>
                  <a:pt x="85" y="73"/>
                  <a:pt x="78" y="65"/>
                </a:cubicBezTo>
                <a:cubicBezTo>
                  <a:pt x="78" y="65"/>
                  <a:pt x="78" y="65"/>
                  <a:pt x="78" y="65"/>
                </a:cubicBezTo>
                <a:cubicBezTo>
                  <a:pt x="67" y="58"/>
                  <a:pt x="64" y="48"/>
                  <a:pt x="64" y="52"/>
                </a:cubicBezTo>
                <a:cubicBezTo>
                  <a:pt x="64" y="72"/>
                  <a:pt x="50" y="88"/>
                  <a:pt x="34" y="90"/>
                </a:cubicBezTo>
                <a:cubicBezTo>
                  <a:pt x="34" y="92"/>
                  <a:pt x="33" y="95"/>
                  <a:pt x="33" y="97"/>
                </a:cubicBezTo>
                <a:cubicBezTo>
                  <a:pt x="33" y="106"/>
                  <a:pt x="35" y="113"/>
                  <a:pt x="37" y="120"/>
                </a:cubicBezTo>
                <a:cubicBezTo>
                  <a:pt x="46" y="131"/>
                  <a:pt x="61" y="134"/>
                  <a:pt x="74" y="135"/>
                </a:cubicBezTo>
                <a:cubicBezTo>
                  <a:pt x="76" y="131"/>
                  <a:pt x="82" y="128"/>
                  <a:pt x="88" y="128"/>
                </a:cubicBezTo>
                <a:cubicBezTo>
                  <a:pt x="97" y="128"/>
                  <a:pt x="104" y="133"/>
                  <a:pt x="104" y="139"/>
                </a:cubicBezTo>
                <a:cubicBezTo>
                  <a:pt x="104" y="146"/>
                  <a:pt x="97" y="150"/>
                  <a:pt x="88" y="150"/>
                </a:cubicBezTo>
                <a:cubicBezTo>
                  <a:pt x="82" y="150"/>
                  <a:pt x="76" y="148"/>
                  <a:pt x="74" y="143"/>
                </a:cubicBezTo>
                <a:cubicBezTo>
                  <a:pt x="65" y="143"/>
                  <a:pt x="55" y="141"/>
                  <a:pt x="46" y="137"/>
                </a:cubicBezTo>
                <a:cubicBezTo>
                  <a:pt x="58" y="156"/>
                  <a:pt x="78" y="165"/>
                  <a:pt x="90" y="165"/>
                </a:cubicBezTo>
                <a:cubicBezTo>
                  <a:pt x="109" y="165"/>
                  <a:pt x="146" y="141"/>
                  <a:pt x="146" y="97"/>
                </a:cubicBezTo>
                <a:close/>
                <a:moveTo>
                  <a:pt x="156" y="76"/>
                </a:moveTo>
                <a:cubicBezTo>
                  <a:pt x="162" y="76"/>
                  <a:pt x="162" y="76"/>
                  <a:pt x="162" y="76"/>
                </a:cubicBezTo>
                <a:cubicBezTo>
                  <a:pt x="161" y="32"/>
                  <a:pt x="136" y="9"/>
                  <a:pt x="90" y="9"/>
                </a:cubicBezTo>
                <a:cubicBezTo>
                  <a:pt x="44" y="9"/>
                  <a:pt x="19" y="32"/>
                  <a:pt x="18" y="76"/>
                </a:cubicBezTo>
                <a:cubicBezTo>
                  <a:pt x="24" y="76"/>
                  <a:pt x="24" y="76"/>
                  <a:pt x="24" y="76"/>
                </a:cubicBezTo>
                <a:cubicBezTo>
                  <a:pt x="26" y="61"/>
                  <a:pt x="31" y="49"/>
                  <a:pt x="38" y="40"/>
                </a:cubicBezTo>
                <a:cubicBezTo>
                  <a:pt x="50" y="25"/>
                  <a:pt x="67" y="17"/>
                  <a:pt x="90" y="17"/>
                </a:cubicBezTo>
                <a:cubicBezTo>
                  <a:pt x="113" y="17"/>
                  <a:pt x="130" y="25"/>
                  <a:pt x="142" y="40"/>
                </a:cubicBezTo>
                <a:cubicBezTo>
                  <a:pt x="149" y="49"/>
                  <a:pt x="154" y="61"/>
                  <a:pt x="156" y="76"/>
                </a:cubicBezTo>
                <a:close/>
              </a:path>
            </a:pathLst>
          </a:custGeom>
          <a:solidFill>
            <a:schemeClr val="bg1"/>
          </a:solidFill>
          <a:ln>
            <a:noFill/>
          </a:ln>
          <a:extLst/>
        </p:spPr>
        <p:txBody>
          <a:bodyPr/>
          <a:lstStyle/>
          <a:p>
            <a:pPr defTabSz="816218" eaLnBrk="1" fontAlgn="auto" hangingPunct="1">
              <a:spcBef>
                <a:spcPts val="0"/>
              </a:spcBef>
              <a:spcAft>
                <a:spcPts val="0"/>
              </a:spcAft>
              <a:defRPr/>
            </a:pPr>
            <a:endParaRPr lang="th-TH" sz="1562">
              <a:latin typeface="+mn-lt"/>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
        <p:nvSpPr>
          <p:cNvPr id="14" name="Footer Placeholder 2"/>
          <p:cNvSpPr txBox="1">
            <a:spLocks/>
          </p:cNvSpPr>
          <p:nvPr/>
        </p:nvSpPr>
        <p:spPr>
          <a:xfrm>
            <a:off x="4876800" y="617220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©Pat Ferris, Ph.D., 2019</a:t>
            </a:r>
            <a:endParaRPr lang="en-CA" dirty="0"/>
          </a:p>
        </p:txBody>
      </p:sp>
    </p:spTree>
    <p:extLst>
      <p:ext uri="{BB962C8B-B14F-4D97-AF65-F5344CB8AC3E}">
        <p14:creationId xmlns:p14="http://schemas.microsoft.com/office/powerpoint/2010/main" val="4129314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References and Suggested Reading </a:t>
            </a:r>
            <a:endParaRPr lang="en-CA" dirty="0"/>
          </a:p>
        </p:txBody>
      </p:sp>
      <p:sp>
        <p:nvSpPr>
          <p:cNvPr id="4" name="Rectangle 3"/>
          <p:cNvSpPr/>
          <p:nvPr/>
        </p:nvSpPr>
        <p:spPr>
          <a:xfrm>
            <a:off x="609600" y="1905000"/>
            <a:ext cx="8305800" cy="3970318"/>
          </a:xfrm>
          <a:prstGeom prst="rect">
            <a:avLst/>
          </a:prstGeom>
        </p:spPr>
        <p:txBody>
          <a:bodyPr wrap="square">
            <a:spAutoFit/>
          </a:bodyPr>
          <a:lstStyle/>
          <a:p>
            <a:r>
              <a:rPr lang="en-CA" dirty="0" err="1"/>
              <a:t>Eisenberger</a:t>
            </a:r>
            <a:r>
              <a:rPr lang="en-CA" dirty="0"/>
              <a:t>, N. I. (2013). Social ties and health: A social neuroscience perspective. </a:t>
            </a:r>
            <a:r>
              <a:rPr lang="en-CA" i="1" dirty="0"/>
              <a:t>Current Opinion in Neurobiology, 23(3)</a:t>
            </a:r>
            <a:r>
              <a:rPr lang="en-CA" dirty="0"/>
              <a:t>, 407-413. </a:t>
            </a:r>
            <a:r>
              <a:rPr lang="en-CA" dirty="0" err="1"/>
              <a:t>doi</a:t>
            </a:r>
            <a:r>
              <a:rPr lang="en-CA" dirty="0"/>
              <a:t>: 10.1016/j.conb.2013.01.006</a:t>
            </a:r>
          </a:p>
          <a:p>
            <a:r>
              <a:rPr lang="en-CA" dirty="0"/>
              <a:t>Ferris, P. (2004). A preliminary typology of organisational response to allegations of workplace bullying: see no evil, 	hear no evil, speak no evil. </a:t>
            </a:r>
            <a:r>
              <a:rPr lang="en-CA" i="1" dirty="0"/>
              <a:t>British Journal of Guidance and Counselling, 3(2), </a:t>
            </a:r>
            <a:r>
              <a:rPr lang="en-CA" dirty="0"/>
              <a:t>389-395. </a:t>
            </a:r>
          </a:p>
          <a:p>
            <a:r>
              <a:rPr lang="en-CA" dirty="0"/>
              <a:t>Ferris, P. A. (2009). The role of the consulting psychologist in the prevention, detection, and correction of bullying/mobbing in the workplace. </a:t>
            </a:r>
            <a:r>
              <a:rPr lang="en-CA" i="1" dirty="0"/>
              <a:t>Journal of Consulting Psychology: Practice and Research, 61, </a:t>
            </a:r>
            <a:r>
              <a:rPr lang="en-CA" dirty="0" smtClean="0"/>
              <a:t>169-189. https</a:t>
            </a:r>
            <a:r>
              <a:rPr lang="en-CA" dirty="0"/>
              <a:t>://doi.org/10.1007/978-981-10-5338-2_3-1 .</a:t>
            </a:r>
          </a:p>
          <a:p>
            <a:r>
              <a:rPr lang="en-CA" dirty="0"/>
              <a:t>Ferris, P.A., Tilley, L., Stephens, F. &amp; </a:t>
            </a:r>
            <a:r>
              <a:rPr lang="en-CA" dirty="0" err="1"/>
              <a:t>Tanchak</a:t>
            </a:r>
            <a:r>
              <a:rPr lang="en-CA" dirty="0"/>
              <a:t>, S. (2019). The roles of the counselling </a:t>
            </a:r>
            <a:r>
              <a:rPr lang="en-CA" dirty="0" smtClean="0"/>
              <a:t> professional </a:t>
            </a:r>
            <a:r>
              <a:rPr lang="en-CA" dirty="0"/>
              <a:t>in treating targets and perpetrators of workplace bullying. In P. </a:t>
            </a:r>
            <a:r>
              <a:rPr lang="en-CA" dirty="0" err="1"/>
              <a:t>D’Cruz</a:t>
            </a:r>
            <a:r>
              <a:rPr lang="en-CA" dirty="0"/>
              <a:t> et al. 	(eds.), </a:t>
            </a:r>
            <a:r>
              <a:rPr lang="en-CA" i="1" dirty="0"/>
              <a:t>Dignity and </a:t>
            </a:r>
            <a:r>
              <a:rPr lang="en-CA" i="1" dirty="0" smtClean="0"/>
              <a:t>Inclusion at </a:t>
            </a:r>
            <a:r>
              <a:rPr lang="en-CA" i="1" dirty="0"/>
              <a:t>Work, Handbooks of Workplace bullying, </a:t>
            </a:r>
            <a:r>
              <a:rPr lang="en-CA" i="1" dirty="0" smtClean="0"/>
              <a:t>Emotional Abuse </a:t>
            </a:r>
            <a:r>
              <a:rPr lang="en-CA" i="1" dirty="0"/>
              <a:t>and Harassment</a:t>
            </a:r>
            <a:r>
              <a:rPr lang="en-CA" dirty="0"/>
              <a:t> 3.</a:t>
            </a:r>
          </a:p>
          <a:p>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59207"/>
            <a:ext cx="3489252" cy="622593"/>
          </a:xfrm>
          <a:prstGeom prst="rect">
            <a:avLst/>
          </a:prstGeom>
        </p:spPr>
      </p:pic>
      <p:sp>
        <p:nvSpPr>
          <p:cNvPr id="6" name="Footer Placeholder 2"/>
          <p:cNvSpPr>
            <a:spLocks noGrp="1"/>
          </p:cNvSpPr>
          <p:nvPr>
            <p:ph type="ftr" sz="quarter" idx="11"/>
          </p:nvPr>
        </p:nvSpPr>
        <p:spPr>
          <a:xfrm>
            <a:off x="4876800" y="6243675"/>
            <a:ext cx="335280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4179921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a:t>
            </a:r>
            <a:r>
              <a:rPr lang="en-CA" dirty="0" err="1" smtClean="0"/>
              <a:t>Con’td</a:t>
            </a:r>
            <a:endParaRPr lang="en-CA" dirty="0"/>
          </a:p>
        </p:txBody>
      </p:sp>
      <p:sp>
        <p:nvSpPr>
          <p:cNvPr id="3" name="Footer Placeholder 2"/>
          <p:cNvSpPr>
            <a:spLocks noGrp="1"/>
          </p:cNvSpPr>
          <p:nvPr>
            <p:ph type="ftr" sz="quarter" idx="11"/>
          </p:nvPr>
        </p:nvSpPr>
        <p:spPr>
          <a:xfrm>
            <a:off x="4876800" y="6243675"/>
            <a:ext cx="3352800" cy="365125"/>
          </a:xfrm>
        </p:spPr>
        <p:txBody>
          <a:bodyPr/>
          <a:lstStyle/>
          <a:p>
            <a:r>
              <a:rPr lang="en-CA" dirty="0" smtClean="0"/>
              <a:t>©Pat Ferris, Ph.D., 2019</a:t>
            </a:r>
            <a:endParaRPr lang="en-CA" dirty="0"/>
          </a:p>
        </p:txBody>
      </p:sp>
      <p:sp>
        <p:nvSpPr>
          <p:cNvPr id="4" name="Slide Number Placeholder 3"/>
          <p:cNvSpPr>
            <a:spLocks noGrp="1"/>
          </p:cNvSpPr>
          <p:nvPr>
            <p:ph type="sldNum" sz="quarter" idx="12"/>
          </p:nvPr>
        </p:nvSpPr>
        <p:spPr/>
        <p:txBody>
          <a:bodyPr/>
          <a:lstStyle/>
          <a:p>
            <a:fld id="{D94E1F9A-BA77-45FF-BA37-8D2F69C3E0A8}" type="slidenum">
              <a:rPr lang="en-CA" smtClean="0"/>
              <a:t>34</a:t>
            </a:fld>
            <a:endParaRPr lang="en-CA"/>
          </a:p>
        </p:txBody>
      </p:sp>
      <p:sp>
        <p:nvSpPr>
          <p:cNvPr id="5" name="Rectangle 4"/>
          <p:cNvSpPr/>
          <p:nvPr/>
        </p:nvSpPr>
        <p:spPr>
          <a:xfrm>
            <a:off x="152400" y="1997839"/>
            <a:ext cx="8382000" cy="3416320"/>
          </a:xfrm>
          <a:prstGeom prst="rect">
            <a:avLst/>
          </a:prstGeom>
        </p:spPr>
        <p:txBody>
          <a:bodyPr wrap="square">
            <a:spAutoFit/>
          </a:bodyPr>
          <a:lstStyle/>
          <a:p>
            <a:r>
              <a:rPr lang="en-CA" dirty="0"/>
              <a:t>Field, E., &amp; Ferris, P.A. (2019). Diagnosis and treatment: Repairing injuries caused by workplace bullies. In P. </a:t>
            </a:r>
            <a:r>
              <a:rPr lang="en-CA" dirty="0" err="1"/>
              <a:t>D’Cruz</a:t>
            </a:r>
            <a:r>
              <a:rPr lang="en-CA" dirty="0"/>
              <a:t> et al. (eds.), </a:t>
            </a:r>
            <a:r>
              <a:rPr lang="en-CA" i="1" dirty="0"/>
              <a:t>Dignity and Inclusion at Work, Handbooks of Workplace bullying, Emotional Abuse and Harassment.</a:t>
            </a:r>
            <a:endParaRPr lang="en-CA" dirty="0"/>
          </a:p>
          <a:p>
            <a:r>
              <a:rPr lang="en-CA" dirty="0" err="1" smtClean="0"/>
              <a:t>Hirigoyen</a:t>
            </a:r>
            <a:r>
              <a:rPr lang="en-CA" dirty="0"/>
              <a:t>, M. (2011). Healing the wounded soul. In N. Tehrani (Ed.), </a:t>
            </a:r>
            <a:r>
              <a:rPr lang="en-CA" i="1" dirty="0"/>
              <a:t>Workplace bullying: Symptoms and Solutions </a:t>
            </a:r>
            <a:r>
              <a:rPr lang="en-CA" dirty="0"/>
              <a:t>(pp. 166-178). London, UK: Routledge.</a:t>
            </a:r>
          </a:p>
          <a:p>
            <a:r>
              <a:rPr lang="en-CA" dirty="0" err="1"/>
              <a:t>Kreitlow</a:t>
            </a:r>
            <a:r>
              <a:rPr lang="en-CA" dirty="0"/>
              <a:t>, C. (2015). </a:t>
            </a:r>
            <a:r>
              <a:rPr lang="en-CA" i="1" dirty="0"/>
              <a:t>Beyond symptoms – Harassment and bullying at work</a:t>
            </a:r>
            <a:r>
              <a:rPr lang="en-CA" dirty="0"/>
              <a:t>. Paper presented at the International Association on Workplace bullying and Harassment Summer School, Calgary, Alberta, August 25, 2015</a:t>
            </a:r>
            <a:r>
              <a:rPr lang="en-CA" dirty="0" smtClean="0"/>
              <a:t>.</a:t>
            </a:r>
          </a:p>
          <a:p>
            <a:r>
              <a:rPr lang="en-CA" dirty="0"/>
              <a:t>Purcell Elliot, G. (2012). Bullying, Mobbing, PTSD and Moral Injury. Retrieved from </a:t>
            </a:r>
            <a:r>
              <a:rPr lang="en-CA" u="sng" dirty="0">
                <a:hlinkClick r:id="rId2"/>
              </a:rPr>
              <a:t>https://mobbing101.wordpress.com/2013/02/08/bullying-mobbing-ptsd-and-moral-injury</a:t>
            </a:r>
            <a:r>
              <a:rPr lang="en-CA" u="sng" dirty="0" smtClean="0">
                <a:hlinkClick r:id="rId2"/>
              </a:rPr>
              <a:t>/</a:t>
            </a:r>
            <a:endParaRPr lang="en-CA" u="sng" dirty="0" smtClean="0"/>
          </a:p>
          <a:p>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1456045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Cont’d</a:t>
            </a:r>
            <a:endParaRPr lang="en-CA" dirty="0"/>
          </a:p>
        </p:txBody>
      </p:sp>
      <p:sp>
        <p:nvSpPr>
          <p:cNvPr id="3" name="Footer Placeholder 2"/>
          <p:cNvSpPr>
            <a:spLocks noGrp="1"/>
          </p:cNvSpPr>
          <p:nvPr>
            <p:ph type="ftr" sz="quarter" idx="11"/>
          </p:nvPr>
        </p:nvSpPr>
        <p:spPr>
          <a:xfrm>
            <a:off x="4516902" y="6372410"/>
            <a:ext cx="3352800" cy="365125"/>
          </a:xfrm>
        </p:spPr>
        <p:txBody>
          <a:bodyPr/>
          <a:lstStyle/>
          <a:p>
            <a:r>
              <a:rPr lang="en-CA" dirty="0" smtClean="0"/>
              <a:t>©Pat Ferris, Ph.D., 2019</a:t>
            </a:r>
            <a:endParaRPr lang="en-CA" dirty="0"/>
          </a:p>
        </p:txBody>
      </p:sp>
      <p:sp>
        <p:nvSpPr>
          <p:cNvPr id="4" name="Slide Number Placeholder 3"/>
          <p:cNvSpPr>
            <a:spLocks noGrp="1"/>
          </p:cNvSpPr>
          <p:nvPr>
            <p:ph type="sldNum" sz="quarter" idx="12"/>
          </p:nvPr>
        </p:nvSpPr>
        <p:spPr/>
        <p:txBody>
          <a:bodyPr/>
          <a:lstStyle/>
          <a:p>
            <a:fld id="{D94E1F9A-BA77-45FF-BA37-8D2F69C3E0A8}" type="slidenum">
              <a:rPr lang="en-CA" smtClean="0"/>
              <a:t>35</a:t>
            </a:fld>
            <a:endParaRPr lang="en-CA"/>
          </a:p>
        </p:txBody>
      </p:sp>
      <p:sp>
        <p:nvSpPr>
          <p:cNvPr id="5" name="Rectangle 4"/>
          <p:cNvSpPr/>
          <p:nvPr/>
        </p:nvSpPr>
        <p:spPr>
          <a:xfrm>
            <a:off x="533400" y="2136339"/>
            <a:ext cx="7924800" cy="3416320"/>
          </a:xfrm>
          <a:prstGeom prst="rect">
            <a:avLst/>
          </a:prstGeom>
        </p:spPr>
        <p:txBody>
          <a:bodyPr wrap="square">
            <a:spAutoFit/>
          </a:bodyPr>
          <a:lstStyle/>
          <a:p>
            <a:pPr fontAlgn="ctr"/>
            <a:r>
              <a:rPr lang="en-CA" dirty="0" err="1"/>
              <a:t>Roussow</a:t>
            </a:r>
            <a:r>
              <a:rPr lang="en-CA" dirty="0"/>
              <a:t>, P.J. (2012). Bullying: A neurobiological perspective. </a:t>
            </a:r>
            <a:r>
              <a:rPr lang="en-CA" i="1" dirty="0" err="1"/>
              <a:t>Neuropsychotherapy</a:t>
            </a:r>
            <a:r>
              <a:rPr lang="en-CA" i="1" dirty="0"/>
              <a:t> in Australia, Nov. 15-May, </a:t>
            </a:r>
            <a:r>
              <a:rPr lang="en-CA" dirty="0"/>
              <a:t>3-9</a:t>
            </a:r>
          </a:p>
          <a:p>
            <a:pPr fontAlgn="ctr"/>
            <a:r>
              <a:rPr lang="en-CA" dirty="0" smtClean="0"/>
              <a:t>Smith</a:t>
            </a:r>
            <a:r>
              <a:rPr lang="en-CA" dirty="0"/>
              <a:t>, C. &amp; </a:t>
            </a:r>
            <a:r>
              <a:rPr lang="en-CA" dirty="0" err="1"/>
              <a:t>Freyd</a:t>
            </a:r>
            <a:r>
              <a:rPr lang="en-CA" dirty="0"/>
              <a:t>, J. (2014). Institutional Betrayal. </a:t>
            </a:r>
            <a:r>
              <a:rPr lang="en-CA" i="1" dirty="0"/>
              <a:t>American Psychologist 69(6), </a:t>
            </a:r>
            <a:r>
              <a:rPr lang="en-CA" dirty="0"/>
              <a:t>575-587.  </a:t>
            </a:r>
            <a:r>
              <a:rPr lang="en-CA" dirty="0" err="1"/>
              <a:t>doi</a:t>
            </a:r>
            <a:r>
              <a:rPr lang="en-CA" dirty="0"/>
              <a:t>: </a:t>
            </a:r>
            <a:r>
              <a:rPr lang="en-CA" dirty="0" smtClean="0"/>
              <a:t>10.1037/a0037564</a:t>
            </a:r>
            <a:endParaRPr lang="en-CA" dirty="0"/>
          </a:p>
          <a:p>
            <a:pPr fontAlgn="ctr"/>
            <a:r>
              <a:rPr lang="en-CA" dirty="0" err="1" smtClean="0"/>
              <a:t>Tedeschi</a:t>
            </a:r>
            <a:r>
              <a:rPr lang="en-CA" dirty="0"/>
              <a:t>, R. G., &amp; Calhoun, L.G. (1996). The Posttraumatic Growth Inventory: Measuring the positive legacy of trauma. </a:t>
            </a:r>
            <a:r>
              <a:rPr lang="en-CA" i="1" dirty="0"/>
              <a:t>Journal of Traumatic Stress, 9(3), </a:t>
            </a:r>
            <a:r>
              <a:rPr lang="en-CA" dirty="0" smtClean="0"/>
              <a:t>455–471.</a:t>
            </a:r>
            <a:endParaRPr lang="en-CA" dirty="0"/>
          </a:p>
          <a:p>
            <a:r>
              <a:rPr lang="en-CA" dirty="0" smtClean="0"/>
              <a:t>Williams</a:t>
            </a:r>
            <a:r>
              <a:rPr lang="en-CA" dirty="0"/>
              <a:t>, K. (2015). </a:t>
            </a:r>
            <a:r>
              <a:rPr lang="en-CA" i="1" dirty="0"/>
              <a:t>Ostracism: The power of silence</a:t>
            </a:r>
            <a:r>
              <a:rPr lang="en-CA" dirty="0"/>
              <a:t>. Keynote address presented at the International Association on Workplace bullying and Harassment Summer School, Calgary, Alberta, August 25, 2015.</a:t>
            </a:r>
          </a:p>
          <a:p>
            <a:r>
              <a:rPr lang="en-CA" dirty="0"/>
              <a:t>Williams, K.D., </a:t>
            </a:r>
            <a:r>
              <a:rPr lang="en-CA" dirty="0" err="1"/>
              <a:t>Forgas</a:t>
            </a:r>
            <a:r>
              <a:rPr lang="en-CA" dirty="0"/>
              <a:t>, J.P., von Hippel, W.  (Eds.). (2005). </a:t>
            </a:r>
            <a:r>
              <a:rPr lang="en-CA" i="1" dirty="0"/>
              <a:t>The social outcast:  Ostracism, social exclusion, rejection, and bullying</a:t>
            </a:r>
            <a:r>
              <a:rPr lang="en-CA" dirty="0"/>
              <a:t>. NY: Taylor &amp; Francis Group</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5253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Know the Injury</a:t>
            </a:r>
            <a:endParaRPr lang="en-CA" dirty="0"/>
          </a:p>
        </p:txBody>
      </p:sp>
      <p:sp>
        <p:nvSpPr>
          <p:cNvPr id="7" name="Text Placeholder 6"/>
          <p:cNvSpPr>
            <a:spLocks noGrp="1"/>
          </p:cNvSpPr>
          <p:nvPr>
            <p:ph type="body" idx="1"/>
          </p:nvPr>
        </p:nvSpPr>
        <p:spPr/>
        <p:txBody>
          <a:bodyPr/>
          <a:lstStyle/>
          <a:p>
            <a:r>
              <a:rPr lang="en-CA" dirty="0" smtClean="0"/>
              <a:t>Threats to Basic Psychological </a:t>
            </a:r>
            <a:r>
              <a:rPr lang="en-CA" dirty="0" smtClean="0"/>
              <a:t>Needs</a:t>
            </a:r>
            <a:endParaRPr lang="en-CA" dirty="0" smtClean="0"/>
          </a:p>
        </p:txBody>
      </p:sp>
      <p:sp>
        <p:nvSpPr>
          <p:cNvPr id="4" name="Footer Placeholder 3"/>
          <p:cNvSpPr>
            <a:spLocks noGrp="1"/>
          </p:cNvSpPr>
          <p:nvPr>
            <p:ph type="ftr" sz="quarter" idx="11"/>
          </p:nvPr>
        </p:nvSpPr>
        <p:spPr>
          <a:xfrm>
            <a:off x="4724400" y="6248400"/>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4</a:t>
            </a:fld>
            <a:endParaRPr lang="en-CA"/>
          </a:p>
        </p:txBody>
      </p:sp>
      <p:pic>
        <p:nvPicPr>
          <p:cNvPr id="8" name="Picture 7">
            <a:extLst>
              <a:ext uri="{FF2B5EF4-FFF2-40B4-BE49-F238E27FC236}">
                <a16:creationId xmlns="" xmlns:a16="http://schemas.microsoft.com/office/drawing/2014/main" id="{5633F198-4082-43F5-A8F1-3A746B6EC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429000"/>
            <a:ext cx="2667000" cy="266085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9" y="6202767"/>
            <a:ext cx="3489252" cy="622593"/>
          </a:xfrm>
          <a:prstGeom prst="rect">
            <a:avLst/>
          </a:prstGeom>
        </p:spPr>
      </p:pic>
    </p:spTree>
    <p:extLst>
      <p:ext uri="{BB962C8B-B14F-4D97-AF65-F5344CB8AC3E}">
        <p14:creationId xmlns:p14="http://schemas.microsoft.com/office/powerpoint/2010/main" val="225036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066800"/>
          </a:xfrm>
        </p:spPr>
        <p:txBody>
          <a:bodyPr>
            <a:noAutofit/>
          </a:bodyPr>
          <a:lstStyle/>
          <a:p>
            <a:r>
              <a:rPr lang="en-CA" sz="4000" dirty="0" smtClean="0"/>
              <a:t>Social Environment and Gene Expression</a:t>
            </a:r>
            <a:endParaRPr lang="en-CA" sz="4000" dirty="0"/>
          </a:p>
        </p:txBody>
      </p:sp>
      <p:pic>
        <p:nvPicPr>
          <p:cNvPr id="2050" name="Picture 2"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888" y="1600200"/>
            <a:ext cx="6119311" cy="4659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0" y="1640058"/>
            <a:ext cx="1524000" cy="1754326"/>
          </a:xfrm>
          <a:prstGeom prst="rect">
            <a:avLst/>
          </a:prstGeom>
        </p:spPr>
        <p:txBody>
          <a:bodyPr wrap="square">
            <a:spAutoFit/>
          </a:bodyPr>
          <a:lstStyle/>
          <a:p>
            <a:r>
              <a:rPr lang="en-CA" dirty="0"/>
              <a:t>Social bonds and trust central to </a:t>
            </a:r>
            <a:r>
              <a:rPr lang="en-CA" dirty="0" smtClean="0"/>
              <a:t>humans</a:t>
            </a:r>
          </a:p>
          <a:p>
            <a:r>
              <a:rPr lang="en-CA" dirty="0" smtClean="0"/>
              <a:t>(Williams et. al.)</a:t>
            </a:r>
            <a:endParaRPr lang="en-CA" dirty="0"/>
          </a:p>
        </p:txBody>
      </p:sp>
      <p:sp>
        <p:nvSpPr>
          <p:cNvPr id="6" name="TextBox 5"/>
          <p:cNvSpPr txBox="1"/>
          <p:nvPr/>
        </p:nvSpPr>
        <p:spPr>
          <a:xfrm>
            <a:off x="228600" y="3521612"/>
            <a:ext cx="1600200" cy="1200329"/>
          </a:xfrm>
          <a:prstGeom prst="rect">
            <a:avLst/>
          </a:prstGeom>
          <a:noFill/>
        </p:spPr>
        <p:txBody>
          <a:bodyPr wrap="square" rtlCol="0">
            <a:spAutoFit/>
          </a:bodyPr>
          <a:lstStyle/>
          <a:p>
            <a:r>
              <a:rPr lang="en-CA" dirty="0" smtClean="0"/>
              <a:t>Signals carried on pain </a:t>
            </a:r>
            <a:r>
              <a:rPr lang="en-CA" dirty="0" smtClean="0"/>
              <a:t>neurons</a:t>
            </a:r>
          </a:p>
          <a:p>
            <a:r>
              <a:rPr lang="en-CA" dirty="0" smtClean="0"/>
              <a:t>(</a:t>
            </a:r>
            <a:r>
              <a:rPr lang="en-CA" dirty="0" err="1" smtClean="0"/>
              <a:t>Eisenberger</a:t>
            </a:r>
            <a:r>
              <a:rPr lang="en-CA" dirty="0" smtClean="0"/>
              <a:t>)</a:t>
            </a:r>
            <a:endParaRPr lang="en-CA" dirty="0"/>
          </a:p>
        </p:txBody>
      </p:sp>
      <p:sp>
        <p:nvSpPr>
          <p:cNvPr id="7" name="Slide Number Placeholder 6"/>
          <p:cNvSpPr>
            <a:spLocks noGrp="1"/>
          </p:cNvSpPr>
          <p:nvPr>
            <p:ph type="sldNum" sz="quarter" idx="12"/>
          </p:nvPr>
        </p:nvSpPr>
        <p:spPr/>
        <p:txBody>
          <a:bodyPr/>
          <a:lstStyle/>
          <a:p>
            <a:fld id="{977878E1-B55D-4690-8EC3-296F699306B9}" type="slidenum">
              <a:rPr lang="en-US" smtClean="0"/>
              <a:t>5</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9" y="6202767"/>
            <a:ext cx="3489252" cy="622593"/>
          </a:xfrm>
          <a:prstGeom prst="rect">
            <a:avLst/>
          </a:prstGeom>
        </p:spPr>
      </p:pic>
      <p:sp>
        <p:nvSpPr>
          <p:cNvPr id="10" name="Footer Placeholder 3"/>
          <p:cNvSpPr>
            <a:spLocks noGrp="1"/>
          </p:cNvSpPr>
          <p:nvPr>
            <p:ph type="ftr" sz="quarter" idx="11"/>
          </p:nvPr>
        </p:nvSpPr>
        <p:spPr>
          <a:xfrm>
            <a:off x="5328139" y="6340842"/>
            <a:ext cx="2419350" cy="365125"/>
          </a:xfrm>
        </p:spPr>
        <p:txBody>
          <a:bodyPr/>
          <a:lstStyle/>
          <a:p>
            <a:r>
              <a:rPr lang="en-CA" dirty="0" smtClean="0"/>
              <a:t>©Pat Ferris, Ph.D., 2019</a:t>
            </a:r>
            <a:endParaRPr lang="en-CA" dirty="0"/>
          </a:p>
        </p:txBody>
      </p:sp>
    </p:spTree>
    <p:extLst>
      <p:ext uri="{BB962C8B-B14F-4D97-AF65-F5344CB8AC3E}">
        <p14:creationId xmlns:p14="http://schemas.microsoft.com/office/powerpoint/2010/main" val="1462638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8305800" cy="1143000"/>
          </a:xfrm>
        </p:spPr>
        <p:txBody>
          <a:bodyPr>
            <a:normAutofit/>
          </a:bodyPr>
          <a:lstStyle/>
          <a:p>
            <a:r>
              <a:rPr lang="en-CA" sz="4000" dirty="0" smtClean="0"/>
              <a:t>Development of Psychological Injury*</a:t>
            </a:r>
            <a:endParaRPr lang="en-CA" sz="4000" dirty="0"/>
          </a:p>
        </p:txBody>
      </p:sp>
      <p:sp>
        <p:nvSpPr>
          <p:cNvPr id="4" name="Footer Placeholder 3"/>
          <p:cNvSpPr>
            <a:spLocks noGrp="1"/>
          </p:cNvSpPr>
          <p:nvPr>
            <p:ph type="ftr" sz="quarter" idx="11"/>
          </p:nvPr>
        </p:nvSpPr>
        <p:spPr>
          <a:xfrm>
            <a:off x="5328139" y="6340842"/>
            <a:ext cx="241935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6</a:t>
            </a:fld>
            <a:endParaRPr lang="en-CA"/>
          </a:p>
        </p:txBody>
      </p:sp>
      <p:sp>
        <p:nvSpPr>
          <p:cNvPr id="7" name="TextBox 6"/>
          <p:cNvSpPr txBox="1"/>
          <p:nvPr/>
        </p:nvSpPr>
        <p:spPr>
          <a:xfrm>
            <a:off x="6248400" y="5648345"/>
            <a:ext cx="2667000" cy="461665"/>
          </a:xfrm>
          <a:prstGeom prst="rect">
            <a:avLst/>
          </a:prstGeom>
          <a:noFill/>
        </p:spPr>
        <p:txBody>
          <a:bodyPr wrap="square" rtlCol="0">
            <a:spAutoFit/>
          </a:bodyPr>
          <a:lstStyle/>
          <a:p>
            <a:r>
              <a:rPr lang="en-CA" sz="1200" dirty="0" smtClean="0"/>
              <a:t>*Adapted from Williams (1997/2001 Model of Ostracism</a:t>
            </a:r>
            <a:endParaRPr lang="en-CA" sz="1200" dirty="0"/>
          </a:p>
        </p:txBody>
      </p:sp>
      <p:sp>
        <p:nvSpPr>
          <p:cNvPr id="8" name="TextBox 7"/>
          <p:cNvSpPr txBox="1"/>
          <p:nvPr/>
        </p:nvSpPr>
        <p:spPr>
          <a:xfrm>
            <a:off x="5322277" y="2121877"/>
            <a:ext cx="3581400" cy="369332"/>
          </a:xfrm>
          <a:prstGeom prst="rect">
            <a:avLst/>
          </a:prstGeom>
          <a:noFill/>
        </p:spPr>
        <p:txBody>
          <a:bodyPr wrap="square" rtlCol="0">
            <a:spAutoFit/>
          </a:bodyPr>
          <a:lstStyle/>
          <a:p>
            <a:pPr algn="ctr"/>
            <a:r>
              <a:rPr lang="en-CA" b="1" dirty="0" smtClean="0"/>
              <a:t>Antecedents</a:t>
            </a:r>
            <a:r>
              <a:rPr lang="en-CA" dirty="0" smtClean="0"/>
              <a:t> (target/perpetrator)</a:t>
            </a:r>
          </a:p>
        </p:txBody>
      </p:sp>
      <p:sp>
        <p:nvSpPr>
          <p:cNvPr id="10" name="TextBox 9"/>
          <p:cNvSpPr txBox="1"/>
          <p:nvPr/>
        </p:nvSpPr>
        <p:spPr>
          <a:xfrm>
            <a:off x="2971800" y="2836984"/>
            <a:ext cx="1905000" cy="1200329"/>
          </a:xfrm>
          <a:prstGeom prst="rect">
            <a:avLst/>
          </a:prstGeom>
          <a:noFill/>
        </p:spPr>
        <p:txBody>
          <a:bodyPr wrap="square" rtlCol="0">
            <a:spAutoFit/>
          </a:bodyPr>
          <a:lstStyle/>
          <a:p>
            <a:pPr algn="ctr"/>
            <a:r>
              <a:rPr lang="en-CA" b="1" dirty="0" smtClean="0"/>
              <a:t>Moderators</a:t>
            </a:r>
          </a:p>
          <a:p>
            <a:pPr algn="ctr"/>
            <a:r>
              <a:rPr lang="en-CA" i="1" dirty="0" smtClean="0"/>
              <a:t>Organizational</a:t>
            </a:r>
          </a:p>
          <a:p>
            <a:pPr algn="ctr"/>
            <a:r>
              <a:rPr lang="en-CA" i="1" dirty="0" smtClean="0"/>
              <a:t>Perpetrator</a:t>
            </a:r>
          </a:p>
          <a:p>
            <a:pPr algn="ctr"/>
            <a:r>
              <a:rPr lang="en-CA" i="1" dirty="0" smtClean="0"/>
              <a:t>Target</a:t>
            </a:r>
            <a:endParaRPr lang="en-CA" i="1" dirty="0"/>
          </a:p>
        </p:txBody>
      </p:sp>
      <p:sp>
        <p:nvSpPr>
          <p:cNvPr id="11" name="TextBox 10"/>
          <p:cNvSpPr txBox="1"/>
          <p:nvPr/>
        </p:nvSpPr>
        <p:spPr>
          <a:xfrm>
            <a:off x="1314450" y="4267199"/>
            <a:ext cx="5524500" cy="646331"/>
          </a:xfrm>
          <a:prstGeom prst="rect">
            <a:avLst/>
          </a:prstGeom>
          <a:noFill/>
        </p:spPr>
        <p:txBody>
          <a:bodyPr wrap="square" rtlCol="0">
            <a:spAutoFit/>
          </a:bodyPr>
          <a:lstStyle/>
          <a:p>
            <a:pPr algn="ctr"/>
            <a:r>
              <a:rPr lang="en-CA" b="1" dirty="0" smtClean="0"/>
              <a:t>Threatened Needs:</a:t>
            </a:r>
          </a:p>
          <a:p>
            <a:pPr algn="ctr"/>
            <a:r>
              <a:rPr lang="en-CA" i="1" dirty="0" smtClean="0"/>
              <a:t>Belonging, control, self-esteem, meaningful existence</a:t>
            </a:r>
            <a:endParaRPr lang="en-CA" i="1" dirty="0"/>
          </a:p>
        </p:txBody>
      </p:sp>
      <p:sp>
        <p:nvSpPr>
          <p:cNvPr id="12" name="TextBox 11"/>
          <p:cNvSpPr txBox="1"/>
          <p:nvPr/>
        </p:nvSpPr>
        <p:spPr>
          <a:xfrm>
            <a:off x="2743200" y="5417512"/>
            <a:ext cx="2743200" cy="923330"/>
          </a:xfrm>
          <a:prstGeom prst="rect">
            <a:avLst/>
          </a:prstGeom>
          <a:noFill/>
        </p:spPr>
        <p:txBody>
          <a:bodyPr wrap="square" rtlCol="0">
            <a:spAutoFit/>
          </a:bodyPr>
          <a:lstStyle/>
          <a:p>
            <a:pPr algn="ctr"/>
            <a:r>
              <a:rPr lang="en-CA" b="1" dirty="0" smtClean="0"/>
              <a:t>Reactions</a:t>
            </a:r>
          </a:p>
          <a:p>
            <a:pPr algn="ctr"/>
            <a:r>
              <a:rPr lang="en-CA" i="1" dirty="0" smtClean="0"/>
              <a:t>Immediate, short-term long term</a:t>
            </a:r>
            <a:endParaRPr lang="en-CA" i="1" dirty="0"/>
          </a:p>
        </p:txBody>
      </p:sp>
      <p:sp>
        <p:nvSpPr>
          <p:cNvPr id="13" name="TextBox 12"/>
          <p:cNvSpPr txBox="1"/>
          <p:nvPr/>
        </p:nvSpPr>
        <p:spPr>
          <a:xfrm>
            <a:off x="539262" y="2121877"/>
            <a:ext cx="2362200" cy="923330"/>
          </a:xfrm>
          <a:prstGeom prst="rect">
            <a:avLst/>
          </a:prstGeom>
          <a:noFill/>
        </p:spPr>
        <p:txBody>
          <a:bodyPr wrap="square" rtlCol="0">
            <a:spAutoFit/>
          </a:bodyPr>
          <a:lstStyle/>
          <a:p>
            <a:pPr algn="ctr"/>
            <a:r>
              <a:rPr lang="en-CA" b="1" dirty="0" smtClean="0"/>
              <a:t>Experience</a:t>
            </a:r>
          </a:p>
          <a:p>
            <a:pPr algn="ctr"/>
            <a:r>
              <a:rPr lang="en-CA" i="1" dirty="0" smtClean="0"/>
              <a:t>Type, frequency, clarity</a:t>
            </a:r>
            <a:endParaRPr lang="en-CA" i="1" dirty="0"/>
          </a:p>
        </p:txBody>
      </p:sp>
      <p:sp>
        <p:nvSpPr>
          <p:cNvPr id="14" name="Curved Right Arrow 13"/>
          <p:cNvSpPr/>
          <p:nvPr/>
        </p:nvSpPr>
        <p:spPr>
          <a:xfrm>
            <a:off x="1981200" y="2928589"/>
            <a:ext cx="762000" cy="7444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Curved Left Arrow 14"/>
          <p:cNvSpPr/>
          <p:nvPr/>
        </p:nvSpPr>
        <p:spPr>
          <a:xfrm>
            <a:off x="5486400" y="2819399"/>
            <a:ext cx="609600" cy="8536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Down Arrow 15"/>
          <p:cNvSpPr/>
          <p:nvPr/>
        </p:nvSpPr>
        <p:spPr>
          <a:xfrm flipH="1">
            <a:off x="3810000" y="4037313"/>
            <a:ext cx="230356" cy="30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Down Arrow 16"/>
          <p:cNvSpPr/>
          <p:nvPr/>
        </p:nvSpPr>
        <p:spPr>
          <a:xfrm flipH="1">
            <a:off x="3884735" y="5017370"/>
            <a:ext cx="190500" cy="400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1983672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Antecedents</a:t>
            </a:r>
            <a:endParaRPr lang="en-CA" dirty="0"/>
          </a:p>
        </p:txBody>
      </p:sp>
      <p:sp>
        <p:nvSpPr>
          <p:cNvPr id="7" name="Text Placeholder 6"/>
          <p:cNvSpPr>
            <a:spLocks noGrp="1"/>
          </p:cNvSpPr>
          <p:nvPr>
            <p:ph type="body" idx="1"/>
          </p:nvPr>
        </p:nvSpPr>
        <p:spPr/>
        <p:txBody>
          <a:bodyPr/>
          <a:lstStyle/>
          <a:p>
            <a:r>
              <a:rPr lang="en-CA" dirty="0" smtClean="0"/>
              <a:t>Target</a:t>
            </a:r>
            <a:endParaRPr lang="en-CA" dirty="0"/>
          </a:p>
        </p:txBody>
      </p:sp>
      <p:sp>
        <p:nvSpPr>
          <p:cNvPr id="9" name="Text Placeholder 8"/>
          <p:cNvSpPr>
            <a:spLocks noGrp="1"/>
          </p:cNvSpPr>
          <p:nvPr>
            <p:ph type="body" sz="half" idx="3"/>
          </p:nvPr>
        </p:nvSpPr>
        <p:spPr/>
        <p:txBody>
          <a:bodyPr/>
          <a:lstStyle/>
          <a:p>
            <a:r>
              <a:rPr lang="en-CA" dirty="0" smtClean="0"/>
              <a:t>Perpetrator</a:t>
            </a:r>
            <a:endParaRPr lang="en-CA" dirty="0"/>
          </a:p>
        </p:txBody>
      </p:sp>
      <p:sp>
        <p:nvSpPr>
          <p:cNvPr id="8" name="Content Placeholder 7"/>
          <p:cNvSpPr>
            <a:spLocks noGrp="1"/>
          </p:cNvSpPr>
          <p:nvPr>
            <p:ph sz="quarter" idx="2"/>
          </p:nvPr>
        </p:nvSpPr>
        <p:spPr/>
        <p:txBody>
          <a:bodyPr/>
          <a:lstStyle/>
          <a:p>
            <a:r>
              <a:rPr lang="en-CA" dirty="0" smtClean="0"/>
              <a:t>Conscientious, high performer, lack of political awareness, strong belief in just world</a:t>
            </a:r>
          </a:p>
          <a:p>
            <a:r>
              <a:rPr lang="en-CA" dirty="0" smtClean="0"/>
              <a:t>Anxious, avoidant</a:t>
            </a:r>
          </a:p>
          <a:p>
            <a:r>
              <a:rPr lang="en-CA" dirty="0" smtClean="0"/>
              <a:t>Suspicious </a:t>
            </a:r>
          </a:p>
          <a:p>
            <a:r>
              <a:rPr lang="en-CA" dirty="0" smtClean="0"/>
              <a:t>Mental illness</a:t>
            </a:r>
            <a:endParaRPr lang="en-CA" dirty="0"/>
          </a:p>
        </p:txBody>
      </p:sp>
      <p:sp>
        <p:nvSpPr>
          <p:cNvPr id="10" name="Content Placeholder 9"/>
          <p:cNvSpPr>
            <a:spLocks noGrp="1"/>
          </p:cNvSpPr>
          <p:nvPr>
            <p:ph sz="quarter" idx="4"/>
          </p:nvPr>
        </p:nvSpPr>
        <p:spPr/>
        <p:txBody>
          <a:bodyPr/>
          <a:lstStyle/>
          <a:p>
            <a:r>
              <a:rPr lang="en-CA" dirty="0" smtClean="0"/>
              <a:t>Lack of insight</a:t>
            </a:r>
          </a:p>
          <a:p>
            <a:r>
              <a:rPr lang="en-CA" dirty="0" smtClean="0"/>
              <a:t>Poor empathy</a:t>
            </a:r>
          </a:p>
          <a:p>
            <a:r>
              <a:rPr lang="en-CA" dirty="0" smtClean="0"/>
              <a:t>Attachment issues</a:t>
            </a:r>
          </a:p>
          <a:p>
            <a:r>
              <a:rPr lang="en-CA" dirty="0" smtClean="0"/>
              <a:t>Personality disorder</a:t>
            </a:r>
          </a:p>
          <a:p>
            <a:r>
              <a:rPr lang="en-CA" dirty="0" smtClean="0"/>
              <a:t>Cultural pressures</a:t>
            </a:r>
          </a:p>
          <a:p>
            <a:r>
              <a:rPr lang="en-CA" dirty="0" smtClean="0"/>
              <a:t>Learning</a:t>
            </a:r>
          </a:p>
          <a:p>
            <a:endParaRPr lang="en-CA" dirty="0"/>
          </a:p>
        </p:txBody>
      </p:sp>
      <p:sp>
        <p:nvSpPr>
          <p:cNvPr id="5" name="Footer Placeholder 4"/>
          <p:cNvSpPr>
            <a:spLocks noGrp="1"/>
          </p:cNvSpPr>
          <p:nvPr>
            <p:ph type="ftr" sz="quarter" idx="11"/>
          </p:nvPr>
        </p:nvSpPr>
        <p:spPr>
          <a:xfrm>
            <a:off x="4800600" y="6394500"/>
            <a:ext cx="3352800" cy="365125"/>
          </a:xfrm>
        </p:spPr>
        <p:txBody>
          <a:bodyPr/>
          <a:lstStyle/>
          <a:p>
            <a:r>
              <a:rPr lang="en-CA" dirty="0" smtClean="0"/>
              <a:t>©Pat Ferris, Ph.D., 2019</a:t>
            </a:r>
            <a:endParaRPr lang="en-CA" dirty="0"/>
          </a:p>
        </p:txBody>
      </p:sp>
      <p:sp>
        <p:nvSpPr>
          <p:cNvPr id="6" name="Slide Number Placeholder 5"/>
          <p:cNvSpPr>
            <a:spLocks noGrp="1"/>
          </p:cNvSpPr>
          <p:nvPr>
            <p:ph type="sldNum" sz="quarter" idx="12"/>
          </p:nvPr>
        </p:nvSpPr>
        <p:spPr/>
        <p:txBody>
          <a:bodyPr/>
          <a:lstStyle/>
          <a:p>
            <a:fld id="{D94E1F9A-BA77-45FF-BA37-8D2F69C3E0A8}" type="slidenum">
              <a:rPr lang="en-CA" smtClean="0"/>
              <a:t>7</a:t>
            </a:fld>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74" y="6305133"/>
            <a:ext cx="3048000" cy="543860"/>
          </a:xfrm>
          <a:prstGeom prst="rect">
            <a:avLst/>
          </a:prstGeom>
        </p:spPr>
      </p:pic>
    </p:spTree>
    <p:extLst>
      <p:ext uri="{BB962C8B-B14F-4D97-AF65-F5344CB8AC3E}">
        <p14:creationId xmlns:p14="http://schemas.microsoft.com/office/powerpoint/2010/main" val="4166192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 of Bullying Experienced</a:t>
            </a:r>
            <a:endParaRPr lang="en-CA" dirty="0"/>
          </a:p>
        </p:txBody>
      </p:sp>
      <p:sp>
        <p:nvSpPr>
          <p:cNvPr id="7" name="Text Placeholder 6"/>
          <p:cNvSpPr>
            <a:spLocks noGrp="1"/>
          </p:cNvSpPr>
          <p:nvPr>
            <p:ph type="body" idx="1"/>
          </p:nvPr>
        </p:nvSpPr>
        <p:spPr/>
        <p:txBody>
          <a:bodyPr/>
          <a:lstStyle/>
          <a:p>
            <a:r>
              <a:rPr lang="en-CA" dirty="0" smtClean="0"/>
              <a:t>Motive</a:t>
            </a:r>
            <a:endParaRPr lang="en-CA" dirty="0"/>
          </a:p>
        </p:txBody>
      </p:sp>
      <p:sp>
        <p:nvSpPr>
          <p:cNvPr id="8" name="Text Placeholder 7"/>
          <p:cNvSpPr>
            <a:spLocks noGrp="1"/>
          </p:cNvSpPr>
          <p:nvPr>
            <p:ph type="body" sz="half" idx="3"/>
          </p:nvPr>
        </p:nvSpPr>
        <p:spPr/>
        <p:txBody>
          <a:bodyPr/>
          <a:lstStyle/>
          <a:p>
            <a:r>
              <a:rPr lang="en-CA" dirty="0" smtClean="0"/>
              <a:t>Exposure</a:t>
            </a:r>
            <a:endParaRPr lang="en-CA" dirty="0"/>
          </a:p>
        </p:txBody>
      </p:sp>
      <p:sp>
        <p:nvSpPr>
          <p:cNvPr id="3" name="Content Placeholder 2"/>
          <p:cNvSpPr>
            <a:spLocks noGrp="1"/>
          </p:cNvSpPr>
          <p:nvPr>
            <p:ph sz="quarter" idx="2"/>
          </p:nvPr>
        </p:nvSpPr>
        <p:spPr/>
        <p:txBody>
          <a:bodyPr/>
          <a:lstStyle/>
          <a:p>
            <a:r>
              <a:rPr lang="en-CA" dirty="0" smtClean="0"/>
              <a:t>Escalated Conflict</a:t>
            </a:r>
          </a:p>
          <a:p>
            <a:r>
              <a:rPr lang="en-CA" dirty="0" smtClean="0"/>
              <a:t>Stress related</a:t>
            </a:r>
          </a:p>
          <a:p>
            <a:r>
              <a:rPr lang="en-CA" dirty="0" smtClean="0"/>
              <a:t>Mental Illness</a:t>
            </a:r>
          </a:p>
          <a:p>
            <a:r>
              <a:rPr lang="en-CA" dirty="0" smtClean="0"/>
              <a:t>Leadership style</a:t>
            </a:r>
          </a:p>
          <a:p>
            <a:r>
              <a:rPr lang="en-CA" dirty="0" smtClean="0"/>
              <a:t>Culture of response to allegations</a:t>
            </a:r>
          </a:p>
          <a:p>
            <a:r>
              <a:rPr lang="en-CA" dirty="0" smtClean="0"/>
              <a:t>Predatory and </a:t>
            </a:r>
            <a:endParaRPr lang="en-CA" dirty="0"/>
          </a:p>
        </p:txBody>
      </p:sp>
      <p:sp>
        <p:nvSpPr>
          <p:cNvPr id="9" name="Content Placeholder 8"/>
          <p:cNvSpPr>
            <a:spLocks noGrp="1"/>
          </p:cNvSpPr>
          <p:nvPr>
            <p:ph sz="quarter" idx="4"/>
          </p:nvPr>
        </p:nvSpPr>
        <p:spPr/>
        <p:txBody>
          <a:bodyPr/>
          <a:lstStyle/>
          <a:p>
            <a:r>
              <a:rPr lang="en-CA" dirty="0" smtClean="0"/>
              <a:t>Acute</a:t>
            </a:r>
          </a:p>
          <a:p>
            <a:r>
              <a:rPr lang="en-CA" dirty="0" smtClean="0"/>
              <a:t>Chronic</a:t>
            </a:r>
          </a:p>
          <a:p>
            <a:r>
              <a:rPr lang="en-CA" dirty="0" smtClean="0"/>
              <a:t>Frequency</a:t>
            </a:r>
          </a:p>
          <a:p>
            <a:r>
              <a:rPr lang="en-CA" dirty="0" smtClean="0"/>
              <a:t>Visibility of actions</a:t>
            </a:r>
          </a:p>
          <a:p>
            <a:r>
              <a:rPr lang="en-CA" dirty="0" smtClean="0"/>
              <a:t>Perceived motivation</a:t>
            </a:r>
          </a:p>
          <a:p>
            <a:r>
              <a:rPr lang="en-CA" dirty="0" smtClean="0"/>
              <a:t>Clarity – easily defined as bullying</a:t>
            </a:r>
            <a:endParaRPr lang="en-CA" dirty="0"/>
          </a:p>
        </p:txBody>
      </p:sp>
      <p:sp>
        <p:nvSpPr>
          <p:cNvPr id="4" name="Footer Placeholder 3"/>
          <p:cNvSpPr>
            <a:spLocks noGrp="1"/>
          </p:cNvSpPr>
          <p:nvPr>
            <p:ph type="ftr" sz="quarter" idx="11"/>
          </p:nvPr>
        </p:nvSpPr>
        <p:spPr>
          <a:xfrm>
            <a:off x="4800600" y="6243675"/>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8</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9" y="6114942"/>
            <a:ext cx="3489252" cy="622593"/>
          </a:xfrm>
          <a:prstGeom prst="rect">
            <a:avLst/>
          </a:prstGeom>
        </p:spPr>
      </p:pic>
    </p:spTree>
    <p:extLst>
      <p:ext uri="{BB962C8B-B14F-4D97-AF65-F5344CB8AC3E}">
        <p14:creationId xmlns:p14="http://schemas.microsoft.com/office/powerpoint/2010/main" val="348502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85088"/>
          </a:xfrm>
        </p:spPr>
        <p:txBody>
          <a:bodyPr>
            <a:normAutofit fontScale="90000"/>
          </a:bodyPr>
          <a:lstStyle/>
          <a:p>
            <a:r>
              <a:rPr lang="en-CA" sz="4000" dirty="0" smtClean="0"/>
              <a:t>Organizational Moderator:</a:t>
            </a:r>
            <a:br>
              <a:rPr lang="en-CA" sz="4000" dirty="0" smtClean="0"/>
            </a:br>
            <a:r>
              <a:rPr lang="en-CA" sz="4000" dirty="0" smtClean="0"/>
              <a:t>Institutional </a:t>
            </a:r>
            <a:r>
              <a:rPr lang="en-CA" sz="4000" dirty="0" smtClean="0"/>
              <a:t>Betrayal</a:t>
            </a:r>
            <a:endParaRPr lang="en-CA" sz="4000"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CA" dirty="0" smtClean="0"/>
              <a:t>When the organization does not protect those involved in experiencing and witnessing bullying and harassment a basic belief about safety is violated</a:t>
            </a:r>
          </a:p>
          <a:p>
            <a:r>
              <a:rPr lang="en-CA" dirty="0" smtClean="0"/>
              <a:t>Developed by Smith and </a:t>
            </a:r>
            <a:r>
              <a:rPr lang="en-CA" dirty="0" err="1" smtClean="0"/>
              <a:t>Freyd</a:t>
            </a:r>
            <a:r>
              <a:rPr lang="en-CA" dirty="0" smtClean="0"/>
              <a:t> (2014) and applied to university lack of response to sexual assaults, and has been applied to WPB (e.g., </a:t>
            </a:r>
            <a:r>
              <a:rPr lang="en-CA" dirty="0" err="1" smtClean="0"/>
              <a:t>Pursell</a:t>
            </a:r>
            <a:r>
              <a:rPr lang="en-CA" dirty="0" smtClean="0"/>
              <a:t> Elliot)</a:t>
            </a:r>
          </a:p>
          <a:p>
            <a:r>
              <a:rPr lang="en-CA" dirty="0" smtClean="0"/>
              <a:t>In WPB and harassment, the wider the web of betrayal, the greater the moral injury</a:t>
            </a:r>
          </a:p>
          <a:p>
            <a:pPr lvl="1"/>
            <a:r>
              <a:rPr lang="en-CA" dirty="0" smtClean="0"/>
              <a:t>Ignoring bullying culture</a:t>
            </a:r>
          </a:p>
          <a:p>
            <a:pPr lvl="1"/>
            <a:r>
              <a:rPr lang="en-CA" dirty="0" smtClean="0"/>
              <a:t>Ignoring requests for help</a:t>
            </a:r>
          </a:p>
          <a:p>
            <a:pPr lvl="1"/>
            <a:r>
              <a:rPr lang="en-CA" dirty="0" smtClean="0"/>
              <a:t>Not following procedures/legislation</a:t>
            </a:r>
          </a:p>
          <a:p>
            <a:pPr lvl="1"/>
            <a:r>
              <a:rPr lang="en-CA" dirty="0" smtClean="0"/>
              <a:t>Poorly conducted investigations</a:t>
            </a:r>
          </a:p>
          <a:p>
            <a:pPr lvl="1"/>
            <a:r>
              <a:rPr lang="en-CA" dirty="0" smtClean="0"/>
              <a:t>Unfair sick leave processes</a:t>
            </a:r>
          </a:p>
          <a:p>
            <a:pPr marL="0" indent="0">
              <a:buNone/>
            </a:pPr>
            <a:endParaRPr lang="en-CA" dirty="0"/>
          </a:p>
        </p:txBody>
      </p:sp>
      <p:sp>
        <p:nvSpPr>
          <p:cNvPr id="4" name="Footer Placeholder 3"/>
          <p:cNvSpPr>
            <a:spLocks noGrp="1"/>
          </p:cNvSpPr>
          <p:nvPr>
            <p:ph type="ftr" sz="quarter" idx="11"/>
          </p:nvPr>
        </p:nvSpPr>
        <p:spPr>
          <a:xfrm>
            <a:off x="5181600" y="6359636"/>
            <a:ext cx="3352800" cy="365125"/>
          </a:xfrm>
        </p:spPr>
        <p:txBody>
          <a:bodyPr/>
          <a:lstStyle/>
          <a:p>
            <a:r>
              <a:rPr lang="en-CA" dirty="0" smtClean="0"/>
              <a:t>©Pat Ferris, Ph.D., 2019</a:t>
            </a:r>
            <a:endParaRPr lang="en-CA" dirty="0"/>
          </a:p>
        </p:txBody>
      </p:sp>
      <p:sp>
        <p:nvSpPr>
          <p:cNvPr id="5" name="Slide Number Placeholder 4"/>
          <p:cNvSpPr>
            <a:spLocks noGrp="1"/>
          </p:cNvSpPr>
          <p:nvPr>
            <p:ph type="sldNum" sz="quarter" idx="12"/>
          </p:nvPr>
        </p:nvSpPr>
        <p:spPr/>
        <p:txBody>
          <a:bodyPr/>
          <a:lstStyle/>
          <a:p>
            <a:fld id="{D94E1F9A-BA77-45FF-BA37-8D2F69C3E0A8}" type="slidenum">
              <a:rPr lang="en-CA" smtClean="0"/>
              <a:t>9</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5" y="6230903"/>
            <a:ext cx="3489252" cy="622593"/>
          </a:xfrm>
          <a:prstGeom prst="rect">
            <a:avLst/>
          </a:prstGeom>
        </p:spPr>
      </p:pic>
    </p:spTree>
    <p:extLst>
      <p:ext uri="{BB962C8B-B14F-4D97-AF65-F5344CB8AC3E}">
        <p14:creationId xmlns:p14="http://schemas.microsoft.com/office/powerpoint/2010/main" val="546683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577</TotalTime>
  <Words>2181</Words>
  <Application>Microsoft Office PowerPoint</Application>
  <PresentationFormat>On-screen Show (4:3)</PresentationFormat>
  <Paragraphs>383</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PowerPoint Presentation</vt:lpstr>
      <vt:lpstr>Objectives</vt:lpstr>
      <vt:lpstr> Target Description of   their Workplace Bullying Experiences … </vt:lpstr>
      <vt:lpstr>Know the Injury</vt:lpstr>
      <vt:lpstr>Social Environment and Gene Expression</vt:lpstr>
      <vt:lpstr>Development of Psychological Injury*</vt:lpstr>
      <vt:lpstr>Antecedents</vt:lpstr>
      <vt:lpstr>Type of Bullying Experienced</vt:lpstr>
      <vt:lpstr>Organizational Moderator: Institutional Betrayal</vt:lpstr>
      <vt:lpstr>Individual Moderators</vt:lpstr>
      <vt:lpstr> Four Basic Human Psychological Needs</vt:lpstr>
      <vt:lpstr>Reactions to Threats to Basic Needs</vt:lpstr>
      <vt:lpstr>Treatment </vt:lpstr>
      <vt:lpstr>The Therapeutic Journey </vt:lpstr>
      <vt:lpstr>Wampolds Contextual Model </vt:lpstr>
      <vt:lpstr>Issues in Connecting: Establishing the Therapeutic Relationship</vt:lpstr>
      <vt:lpstr>Educate</vt:lpstr>
      <vt:lpstr>Issues in Assessment</vt:lpstr>
      <vt:lpstr>Factors in Assessment</vt:lpstr>
      <vt:lpstr>PowerPoint Presentation</vt:lpstr>
      <vt:lpstr>PDSQ</vt:lpstr>
      <vt:lpstr>Diagnostic Issues</vt:lpstr>
      <vt:lpstr>PowerPoint Presentation</vt:lpstr>
      <vt:lpstr>Treatment: Calm the Sympathetic Nervous and Musculo-Skeletal Systems</vt:lpstr>
      <vt:lpstr>Techniques That Develop Health Promoting Behavior</vt:lpstr>
      <vt:lpstr>Specific Strategies</vt:lpstr>
      <vt:lpstr>Focus on Growth</vt:lpstr>
      <vt:lpstr>Stability</vt:lpstr>
      <vt:lpstr>Self Care</vt:lpstr>
      <vt:lpstr>PowerPoint Presentation</vt:lpstr>
      <vt:lpstr>PowerPoint Presentation</vt:lpstr>
      <vt:lpstr>PowerPoint Presentation</vt:lpstr>
      <vt:lpstr>References and Suggested Reading </vt:lpstr>
      <vt:lpstr>References Con’td</vt:lpstr>
      <vt:lpstr>References Cont’d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Making Progress in Organizational Management of Workplace Bullying and Harassment?</dc:title>
  <dc:creator>patf</dc:creator>
  <cp:lastModifiedBy>patf</cp:lastModifiedBy>
  <cp:revision>96</cp:revision>
  <dcterms:created xsi:type="dcterms:W3CDTF">2019-09-09T21:12:18Z</dcterms:created>
  <dcterms:modified xsi:type="dcterms:W3CDTF">2019-10-21T19:10:34Z</dcterms:modified>
</cp:coreProperties>
</file>